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96BD63"/>
    <a:srgbClr val="41DF5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595" autoAdjust="0"/>
  </p:normalViewPr>
  <p:slideViewPr>
    <p:cSldViewPr>
      <p:cViewPr varScale="1">
        <p:scale>
          <a:sx n="76" d="100"/>
          <a:sy n="76" d="100"/>
        </p:scale>
        <p:origin x="-984" y="-84"/>
      </p:cViewPr>
      <p:guideLst>
        <p:guide orient="horz" pos="2160"/>
        <p:guide pos="2876"/>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11F8753-E210-4755-B7B6-6DFB37EC1FCA}" type="datetimeFigureOut">
              <a:rPr lang="zh-CN" altLang="en-US"/>
              <a:pPr>
                <a:defRPr/>
              </a:pPr>
              <a:t>2017-4-25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0B134657-0E38-43E7-B92A-3DC42E2F6A4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bwMode="auto">
          <a:noFill/>
          <a:ln>
            <a:solidFill>
              <a:srgbClr val="000000"/>
            </a:solidFill>
            <a:miter lim="800000"/>
            <a:headEnd/>
            <a:tailEnd/>
          </a:ln>
        </p:spPr>
      </p:sp>
      <p:sp>
        <p:nvSpPr>
          <p:cNvPr id="1638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638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1A7DC1-1D00-40D2-A3A5-879F260A3A99}" type="slidenum">
              <a:rPr lang="zh-CN" altLang="en-US"/>
              <a:pPr fontAlgn="base">
                <a:spcBef>
                  <a:spcPct val="0"/>
                </a:spcBef>
                <a:spcAft>
                  <a:spcPct val="0"/>
                </a:spcAft>
              </a:pPr>
              <a:t>2</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9D9E541-5DAA-4F09-AFE6-7545013AB8DE}" type="datetimeFigureOut">
              <a:rPr lang="zh-CN" altLang="en-US"/>
              <a:pPr>
                <a:defRPr/>
              </a:pPr>
              <a:t>2017-4-25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04CE586-F254-4E6A-865C-367880970C5C}"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B616B44-2058-4918-8C43-DEBA11C73EAF}" type="datetimeFigureOut">
              <a:rPr lang="zh-CN" altLang="en-US"/>
              <a:pPr>
                <a:defRPr/>
              </a:pPr>
              <a:t>2017-4-25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ECA6459-3AD3-438B-B1A2-9D316C42D371}"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12BEA1A-3C47-4D46-AA1C-713C297DDF14}" type="datetimeFigureOut">
              <a:rPr lang="zh-CN" altLang="en-US"/>
              <a:pPr>
                <a:defRPr/>
              </a:pPr>
              <a:t>2017-4-25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21FD78F-72BD-44A0-B37F-344726EFAF6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DF1BE51-15C7-4BEB-B54C-22B2B417631E}" type="datetimeFigureOut">
              <a:rPr lang="zh-CN" altLang="en-US"/>
              <a:pPr>
                <a:defRPr/>
              </a:pPr>
              <a:t>2017-4-25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5AFA42E-86E2-4535-BF35-8D8B4A2002A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2A74DD0-1315-4A77-9C06-CDFBC46C05FA}" type="datetimeFigureOut">
              <a:rPr lang="zh-CN" altLang="en-US"/>
              <a:pPr>
                <a:defRPr/>
              </a:pPr>
              <a:t>2017-4-25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93CA8E-6593-4DD7-AD92-572C3AF4EBA1}"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77747DB-513E-4B14-8381-D74E624E5F48}" type="datetimeFigureOut">
              <a:rPr lang="zh-CN" altLang="en-US"/>
              <a:pPr>
                <a:defRPr/>
              </a:pPr>
              <a:t>2017-4-25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34CC87B-515B-4BC7-A277-ABBA43D8AB6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0C29A3A-529B-4D71-BA54-79CE5567D0C6}" type="datetimeFigureOut">
              <a:rPr lang="zh-CN" altLang="en-US"/>
              <a:pPr>
                <a:defRPr/>
              </a:pPr>
              <a:t>2017-4-25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94A157B-5C93-4C70-8D47-AED50933419F}"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EF1B1852-2CA2-45FA-874D-F454119E1447}" type="datetimeFigureOut">
              <a:rPr lang="zh-CN" altLang="en-US"/>
              <a:pPr>
                <a:defRPr/>
              </a:pPr>
              <a:t>2017-4-25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3979376-0B5F-46F3-96B2-49A9767FBFA2}"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A2C94D2-66D7-436C-9096-70DC775F81CD}" type="datetimeFigureOut">
              <a:rPr lang="zh-CN" altLang="en-US"/>
              <a:pPr>
                <a:defRPr/>
              </a:pPr>
              <a:t>2017-4-25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BF26448-7212-4793-AF6C-32DD77088E2F}"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63E72AF-85BC-494E-883B-C654F44C8FFF}" type="datetimeFigureOut">
              <a:rPr lang="zh-CN" altLang="en-US"/>
              <a:pPr>
                <a:defRPr/>
              </a:pPr>
              <a:t>2017-4-25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D7AA8D6-12E4-42C2-B3F7-59DB4C09BF2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FFBD18-64EC-4B3A-ABA9-3388FA6667C7}" type="datetimeFigureOut">
              <a:rPr lang="zh-CN" altLang="en-US"/>
              <a:pPr>
                <a:defRPr/>
              </a:pPr>
              <a:t>2017-4-25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AAEB8E9-5118-4BEF-8171-72E2865AE9F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2C56C9F6-F760-42F9-A4CF-69FC282B19E5}" type="datetimeFigureOut">
              <a:rPr lang="zh-CN" altLang="en-US"/>
              <a:pPr>
                <a:defRPr/>
              </a:pPr>
              <a:t>2017-4-25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72F1FED1-6AD3-41D9-B161-6384AC702E8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file:///C:\Users\Administrator\Desktop\Yiruma\First%20Love%20(Piano%20Collection)\disc%2001\04%20-%20River%20Flows%20In%20You.mp3"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1.xml"/><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1.xml"/><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ctrTitle"/>
          </p:nvPr>
        </p:nvSpPr>
        <p:spPr>
          <a:xfrm>
            <a:off x="684213" y="620713"/>
            <a:ext cx="7772400" cy="1944687"/>
          </a:xfrm>
        </p:spPr>
        <p:txBody>
          <a:bodyPr/>
          <a:lstStyle/>
          <a:p>
            <a:r>
              <a:rPr lang="en-US" altLang="zh-CN" sz="4000" smtClean="0">
                <a:latin typeface="华文琥珀"/>
                <a:ea typeface="华文琥珀"/>
                <a:cs typeface="华文琥珀"/>
              </a:rPr>
              <a:t>2016-2017</a:t>
            </a:r>
            <a:r>
              <a:rPr lang="zh-CN" altLang="en-US" sz="4000" smtClean="0">
                <a:latin typeface="华文琥珀"/>
                <a:ea typeface="华文琥珀"/>
                <a:cs typeface="华文琥珀"/>
              </a:rPr>
              <a:t>学年第一学期外语系</a:t>
            </a:r>
          </a:p>
        </p:txBody>
      </p:sp>
      <p:sp>
        <p:nvSpPr>
          <p:cNvPr id="3" name="副标题 2"/>
          <p:cNvSpPr>
            <a:spLocks noGrp="1"/>
          </p:cNvSpPr>
          <p:nvPr>
            <p:ph type="subTitle" idx="1"/>
          </p:nvPr>
        </p:nvSpPr>
        <p:spPr>
          <a:xfrm>
            <a:off x="1547813" y="3213100"/>
            <a:ext cx="6400800" cy="2663825"/>
          </a:xfrm>
        </p:spPr>
        <p:txBody>
          <a:bodyPr rtlCol="0">
            <a:normAutofit fontScale="87500"/>
          </a:bodyPr>
          <a:lstStyle/>
          <a:p>
            <a:pPr fontAlgn="auto">
              <a:spcAft>
                <a:spcPts val="0"/>
              </a:spcAft>
              <a:buFont typeface="Arial" panose="020B0604020202020204" pitchFamily="34" charset="0"/>
              <a:buNone/>
              <a:defRPr/>
            </a:pPr>
            <a:r>
              <a:rPr lang="en-US" altLang="zh-CN" dirty="0" smtClean="0">
                <a:solidFill>
                  <a:schemeClr val="tx1"/>
                </a:solidFill>
                <a:latin typeface="黑体" panose="02010609060101010101" pitchFamily="49" charset="-122"/>
                <a:ea typeface="黑体" panose="02010609060101010101" pitchFamily="49" charset="-122"/>
              </a:rPr>
              <a:t>2016</a:t>
            </a:r>
            <a:r>
              <a:rPr lang="zh-CN" altLang="en-US" dirty="0" smtClean="0">
                <a:solidFill>
                  <a:schemeClr val="tx1"/>
                </a:solidFill>
                <a:latin typeface="黑体" panose="02010609060101010101" pitchFamily="49" charset="-122"/>
                <a:ea typeface="黑体" panose="02010609060101010101" pitchFamily="49" charset="-122"/>
              </a:rPr>
              <a:t>级英语教育专业教育见习简报</a:t>
            </a:r>
            <a:endParaRPr lang="en-US" altLang="zh-CN" dirty="0" smtClean="0">
              <a:solidFill>
                <a:schemeClr val="tx1"/>
              </a:solidFill>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None/>
              <a:defRPr/>
            </a:pPr>
            <a:endParaRPr lang="en-US" altLang="zh-CN" dirty="0">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None/>
              <a:defRPr/>
            </a:pPr>
            <a:endParaRPr lang="en-US" altLang="zh-CN" dirty="0">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None/>
              <a:defRPr/>
            </a:pPr>
            <a:endParaRPr lang="en-US" altLang="zh-CN" dirty="0" smtClean="0">
              <a:latin typeface="黑体" panose="02010609060101010101" pitchFamily="49" charset="-122"/>
              <a:ea typeface="黑体" panose="02010609060101010101" pitchFamily="49" charset="-122"/>
            </a:endParaRPr>
          </a:p>
          <a:p>
            <a:pPr fontAlgn="auto">
              <a:spcAft>
                <a:spcPts val="0"/>
              </a:spcAft>
              <a:buFont typeface="Arial" panose="020B0604020202020204" pitchFamily="34" charset="0"/>
              <a:buNone/>
              <a:defRPr/>
            </a:pPr>
            <a:r>
              <a:rPr lang="zh-CN" altLang="en-US" dirty="0" smtClean="0">
                <a:latin typeface="黑体" panose="02010609060101010101" pitchFamily="49" charset="-122"/>
                <a:ea typeface="黑体" panose="02010609060101010101" pitchFamily="49" charset="-122"/>
              </a:rPr>
              <a:t>                 </a:t>
            </a:r>
            <a:r>
              <a:rPr lang="zh-CN" altLang="en-US" dirty="0" smtClean="0">
                <a:solidFill>
                  <a:schemeClr val="tx1"/>
                </a:solidFill>
                <a:latin typeface="黑体" panose="02010609060101010101" pitchFamily="49" charset="-122"/>
                <a:ea typeface="黑体" panose="02010609060101010101" pitchFamily="49" charset="-122"/>
              </a:rPr>
              <a:t>福州实验小学</a:t>
            </a:r>
            <a:r>
              <a:rPr lang="zh-CN" altLang="en-US" dirty="0" smtClean="0">
                <a:latin typeface="黑体" panose="02010609060101010101" pitchFamily="49" charset="-122"/>
                <a:ea typeface="黑体" panose="02010609060101010101" pitchFamily="49" charset="-122"/>
              </a:rPr>
              <a:t>                                                      </a:t>
            </a:r>
            <a:endParaRPr lang="zh-CN" altLang="en-US" dirty="0">
              <a:solidFill>
                <a:schemeClr val="tx1"/>
              </a:solidFill>
              <a:latin typeface="黑体" panose="02010609060101010101" pitchFamily="49" charset="-122"/>
              <a:ea typeface="黑体" panose="02010609060101010101" pitchFamily="49" charset="-122"/>
            </a:endParaRPr>
          </a:p>
        </p:txBody>
      </p:sp>
      <p:pic>
        <p:nvPicPr>
          <p:cNvPr id="7" name="04 - River Flows In You.mp3">
            <a:hlinkClick r:id="" action="ppaction://media"/>
          </p:cNvPr>
          <p:cNvPicPr>
            <a:picLocks noRot="1" noChangeAspect="1" noChangeArrowheads="1"/>
          </p:cNvPicPr>
          <p:nvPr>
            <a:audioFile r:link="rId1"/>
          </p:nvPr>
        </p:nvPicPr>
        <p:blipFill>
          <a:blip r:embed="rId3"/>
          <a:srcRect/>
          <a:stretch>
            <a:fillRect/>
          </a:stretch>
        </p:blipFill>
        <p:spPr bwMode="auto">
          <a:xfrm>
            <a:off x="63500" y="6194425"/>
            <a:ext cx="619125" cy="619125"/>
          </a:xfrm>
          <a:prstGeom prst="rect">
            <a:avLst/>
          </a:prstGeom>
          <a:noFill/>
          <a:ln w="9525">
            <a:noFill/>
            <a:miter lim="800000"/>
            <a:headEnd/>
            <a:tailEnd/>
          </a:ln>
        </p:spPr>
      </p:pic>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90000" numSld="13" showWhenStopped="0">
                <p:cTn id="7" repeatCount="indefinite" fill="remove" display="1">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0" y="404813"/>
            <a:ext cx="1292225" cy="5616575"/>
          </a:xfrm>
          <a:prstGeom prst="rect">
            <a:avLst/>
          </a:prstGeom>
          <a:noFill/>
          <a:ln w="9525">
            <a:noFill/>
            <a:miter lim="800000"/>
            <a:headEnd/>
            <a:tailEnd/>
          </a:ln>
        </p:spPr>
        <p:txBody>
          <a:bodyPr vert="eaVert">
            <a:spAutoFit/>
          </a:bodyPr>
          <a:lstStyle/>
          <a:p>
            <a:r>
              <a:rPr lang="zh-CN" altLang="en-US" b="1">
                <a:latin typeface="华文隶书"/>
                <a:ea typeface="华文隶书"/>
                <a:cs typeface="华文隶书"/>
              </a:rPr>
              <a:t>面对这些的第一次</a:t>
            </a:r>
            <a:endParaRPr lang="en-US" altLang="zh-CN" b="1">
              <a:latin typeface="华文隶书"/>
              <a:ea typeface="华文隶书"/>
              <a:cs typeface="华文隶书"/>
            </a:endParaRPr>
          </a:p>
          <a:p>
            <a:endParaRPr lang="en-US" altLang="zh-CN" b="1">
              <a:latin typeface="华文隶书"/>
              <a:ea typeface="华文隶书"/>
              <a:cs typeface="华文隶书"/>
            </a:endParaRPr>
          </a:p>
          <a:p>
            <a:r>
              <a:rPr lang="zh-CN" altLang="en-US" b="1">
                <a:latin typeface="华文隶书"/>
                <a:ea typeface="华文隶书"/>
                <a:cs typeface="华文隶书"/>
              </a:rPr>
              <a:t>                                   慢慢的我们与孩子情谊越来越深</a:t>
            </a:r>
            <a:endParaRPr lang="en-US" altLang="zh-CN" b="1">
              <a:latin typeface="华文隶书"/>
              <a:ea typeface="华文隶书"/>
              <a:cs typeface="华文隶书"/>
            </a:endParaRPr>
          </a:p>
          <a:p>
            <a:endParaRPr lang="zh-CN" altLang="en-US" b="1">
              <a:latin typeface="华文隶书"/>
              <a:ea typeface="华文隶书"/>
              <a:cs typeface="华文隶书"/>
            </a:endParaRPr>
          </a:p>
        </p:txBody>
      </p:sp>
      <p:sp>
        <p:nvSpPr>
          <p:cNvPr id="4" name="TextBox 3"/>
          <p:cNvSpPr txBox="1">
            <a:spLocks noChangeArrowheads="1"/>
          </p:cNvSpPr>
          <p:nvPr/>
        </p:nvSpPr>
        <p:spPr bwMode="auto">
          <a:xfrm>
            <a:off x="1547813" y="1052513"/>
            <a:ext cx="7056437" cy="5275262"/>
          </a:xfrm>
          <a:prstGeom prst="rect">
            <a:avLst/>
          </a:prstGeom>
          <a:noFill/>
          <a:ln w="9525">
            <a:noFill/>
            <a:miter lim="800000"/>
            <a:headEnd/>
            <a:tailEnd/>
          </a:ln>
        </p:spPr>
        <p:txBody>
          <a:bodyPr>
            <a:spAutoFit/>
          </a:bodyPr>
          <a:lstStyle/>
          <a:p>
            <a:r>
              <a:rPr lang="en-US" altLang="zh-CN" sz="2000">
                <a:latin typeface="Calibri" pitchFamily="34" charset="0"/>
              </a:rPr>
              <a:t>         </a:t>
            </a:r>
            <a:r>
              <a:rPr lang="zh-CN" altLang="zh-CN" sz="2000">
                <a:latin typeface="Calibri" pitchFamily="34" charset="0"/>
              </a:rPr>
              <a:t>最让我感动的是和我坐一起的小女孩偷偷画了一副画，画的过程还不让我看，我带了本书过去，她就问我这本书是我的吗，看到哪了，然后拿着我的书本跑到我后面偷偷的把画放进我看到的那一页里，然后拿着我的书直到到校门口才给我，满满的感动。</a:t>
            </a:r>
          </a:p>
          <a:p>
            <a:r>
              <a:rPr lang="zh-CN" altLang="zh-CN" sz="2000">
                <a:latin typeface="Calibri" pitchFamily="34" charset="0"/>
              </a:rPr>
              <a:t>         时间很快，见习的日子已经过去将近一半的时间了，这是第四周了，跟孩子们渐渐熟悉了，然而今天一去班级的时候，我说想打羽毛球，结果一位小女孩就拿着球拍过来找我打了，好开心。然后到班级本来想与他们拍照的，可是呢与我一起打球的女孩子就拿着恩师赠言过来给我写，虽然只是实习老师，但是我非常非常的开心。因为我觉得她们是真的从心里认为我是她们的老师了。</a:t>
            </a:r>
          </a:p>
          <a:p>
            <a:r>
              <a:rPr lang="zh-CN" altLang="zh-CN" sz="2000">
                <a:latin typeface="Calibri" pitchFamily="34" charset="0"/>
              </a:rPr>
              <a:t>         </a:t>
            </a:r>
            <a:r>
              <a:rPr lang="zh-CN" altLang="zh-CN" sz="2000">
                <a:latin typeface="宋体" charset="-122"/>
                <a:cs typeface="Times New Roman" pitchFamily="18" charset="0"/>
              </a:rPr>
              <a:t>在门口的时候，学生一个一个的把我抱着，瞬间幸福感爆棚，还有上节课我的后桌小朋友跟我说老师，我给你留了位置。我心想好贴心啊，果然小朋友的世界很简单美好，这才让我每次去小学都很开心！</a:t>
            </a:r>
            <a:endParaRPr lang="zh-CN" altLang="en-US" sz="2000">
              <a:latin typeface="Calibri" pitchFamily="34" charset="0"/>
            </a:endParaRPr>
          </a:p>
          <a:p>
            <a:endParaRPr lang="zh-CN" altLang="en-US" sz="2000">
              <a:latin typeface="Calibri"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4"/>
                                        </p:tgtEl>
                                        <p:attrNameLst>
                                          <p:attrName>style.visibility</p:attrName>
                                        </p:attrNameLst>
                                      </p:cBhvr>
                                      <p:to>
                                        <p:strVal val="visible"/>
                                      </p:to>
                                    </p:set>
                                    <p:anim calcmode="discrete" valueType="clr">
                                      <p:cBhvr override="childStyle">
                                        <p:cTn id="25"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4"/>
                                        </p:tgtEl>
                                        <p:attrNameLst>
                                          <p:attrName>fillcolor</p:attrName>
                                        </p:attrNameLst>
                                      </p:cBhvr>
                                      <p:tavLst>
                                        <p:tav tm="0">
                                          <p:val>
                                            <p:clrVal>
                                              <a:schemeClr val="accent2"/>
                                            </p:clrVal>
                                          </p:val>
                                        </p:tav>
                                        <p:tav tm="50000">
                                          <p:val>
                                            <p:clrVal>
                                              <a:schemeClr val="hlink"/>
                                            </p:clrVal>
                                          </p:val>
                                        </p:tav>
                                      </p:tavLst>
                                    </p:anim>
                                    <p:set>
                                      <p:cBhvr>
                                        <p:cTn id="27"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3563938" y="188913"/>
            <a:ext cx="5256212" cy="6675437"/>
          </a:xfrm>
          <a:prstGeom prst="rect">
            <a:avLst/>
          </a:prstGeom>
          <a:noFill/>
          <a:ln w="9525">
            <a:noFill/>
            <a:miter lim="800000"/>
            <a:headEnd/>
            <a:tailEnd/>
          </a:ln>
        </p:spPr>
        <p:txBody>
          <a:bodyPr>
            <a:spAutoFit/>
          </a:bodyPr>
          <a:lstStyle/>
          <a:p>
            <a:r>
              <a:rPr lang="zh-CN" altLang="en-US">
                <a:latin typeface="Calibri" pitchFamily="34" charset="0"/>
              </a:rPr>
              <a:t>       </a:t>
            </a:r>
            <a:r>
              <a:rPr lang="zh-CN" altLang="en-US" sz="2700" b="1">
                <a:latin typeface="华文隶书"/>
                <a:ea typeface="华文隶书"/>
                <a:cs typeface="华文隶书"/>
              </a:rPr>
              <a:t>经过这几周的见习，体验了许多的第一次，我们发现，随着时代的发展，现在的小朋友所学习的东西相比我们读小学的时候所学多的太多太多，家长对孩子的培养也都是全方位的，德智体美劳样样都不落下。所以身为准教师的我们更应该强化我们的专业知识，提高自己的自我修养与素质。朝着做一名合格教师的方向前行。正如我们的校训一样：“学高为师，身正为范。”我相信这学期为期十周的见习之旅，以及这些第一次都会成为我们最棒的锻炼，最好的经验，最美丽的记忆。</a:t>
            </a:r>
          </a:p>
        </p:txBody>
      </p:sp>
      <p:pic>
        <p:nvPicPr>
          <p:cNvPr id="4" name="图片 3" descr="re_4e97306673eb5.jpg"/>
          <p:cNvPicPr>
            <a:picLocks noChangeAspect="1"/>
          </p:cNvPicPr>
          <p:nvPr/>
        </p:nvPicPr>
        <p:blipFill>
          <a:blip r:embed="rId2"/>
          <a:srcRect/>
          <a:stretch>
            <a:fillRect/>
          </a:stretch>
        </p:blipFill>
        <p:spPr bwMode="auto">
          <a:xfrm>
            <a:off x="395288" y="908050"/>
            <a:ext cx="2952750" cy="5257800"/>
          </a:xfrm>
          <a:prstGeom prst="rect">
            <a:avLst/>
          </a:prstGeom>
          <a:noFill/>
          <a:ln w="9525">
            <a:noFill/>
            <a:miter lim="800000"/>
            <a:headEnd/>
            <a:tailEnd/>
          </a:ln>
        </p:spPr>
      </p:pic>
      <p:sp>
        <p:nvSpPr>
          <p:cNvPr id="5" name="矩形 4"/>
          <p:cNvSpPr/>
          <p:nvPr/>
        </p:nvSpPr>
        <p:spPr>
          <a:xfrm>
            <a:off x="539552" y="116632"/>
            <a:ext cx="2232248" cy="923330"/>
          </a:xfrm>
          <a:prstGeom prst="rect">
            <a:avLst/>
          </a:prstGeom>
          <a:noFill/>
        </p:spPr>
        <p:txBody>
          <a:bodyPr>
            <a:spAutoFit/>
          </a:bodyPr>
          <a:lstStyle/>
          <a:p>
            <a:pPr algn="ctr" fontAlgn="auto">
              <a:spcBef>
                <a:spcPts val="0"/>
              </a:spcBef>
              <a:spcAft>
                <a:spcPts val="0"/>
              </a:spcAft>
              <a:defRPr/>
            </a:pPr>
            <a:r>
              <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rPr>
              <a:t>总结</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ea typeface="+mn-ea"/>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1"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par>
                                <p:cTn id="10" presetID="18" presetClass="entr" presetSubtype="12"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1" descr="timg.jpg"/>
          <p:cNvPicPr>
            <a:picLocks noChangeAspect="1"/>
          </p:cNvPicPr>
          <p:nvPr/>
        </p:nvPicPr>
        <p:blipFill>
          <a:blip r:embed="rId2"/>
          <a:srcRect/>
          <a:stretch>
            <a:fillRect/>
          </a:stretch>
        </p:blipFill>
        <p:spPr bwMode="auto">
          <a:xfrm>
            <a:off x="755650" y="333375"/>
            <a:ext cx="7620000" cy="4319588"/>
          </a:xfrm>
          <a:prstGeom prst="rect">
            <a:avLst/>
          </a:prstGeom>
          <a:noFill/>
          <a:ln w="9525">
            <a:noFill/>
            <a:miter lim="800000"/>
            <a:headEnd/>
            <a:tailEnd/>
          </a:ln>
        </p:spPr>
      </p:pic>
      <p:sp>
        <p:nvSpPr>
          <p:cNvPr id="3" name="TextBox 2"/>
          <p:cNvSpPr txBox="1"/>
          <p:nvPr/>
        </p:nvSpPr>
        <p:spPr>
          <a:xfrm>
            <a:off x="900113" y="4941888"/>
            <a:ext cx="6911975" cy="1135062"/>
          </a:xfrm>
          <a:prstGeom prst="rect">
            <a:avLst/>
          </a:prstGeom>
          <a:noFill/>
        </p:spPr>
        <p:txBody>
          <a:bodyPr>
            <a:spAutoFit/>
          </a:bodyPr>
          <a:lstStyle/>
          <a:p>
            <a:pPr fontAlgn="auto">
              <a:spcBef>
                <a:spcPts val="0"/>
              </a:spcBef>
              <a:spcAft>
                <a:spcPts val="0"/>
              </a:spcAft>
              <a:defRPr/>
            </a:pPr>
            <a:r>
              <a:rPr lang="zh-CN" altLang="en-US" sz="3200" dirty="0">
                <a:latin typeface="+mn-lt"/>
                <a:ea typeface="+mn-ea"/>
              </a:rPr>
              <a:t> </a:t>
            </a:r>
            <a:r>
              <a:rPr lang="zh-CN" altLang="en-US" sz="3200" b="1" dirty="0">
                <a:solidFill>
                  <a:schemeClr val="accent1">
                    <a:lumMod val="50000"/>
                  </a:schemeClr>
                </a:solidFill>
                <a:latin typeface="华文琥珀" panose="02010800040101010101" pitchFamily="2" charset="-122"/>
                <a:ea typeface="华文琥珀" panose="02010800040101010101" pitchFamily="2" charset="-122"/>
              </a:rPr>
              <a:t>感谢在最美的地方，遇见最好的你们！</a:t>
            </a:r>
            <a:endParaRPr lang="en-US" altLang="zh-CN" sz="3200" b="1" dirty="0">
              <a:solidFill>
                <a:schemeClr val="accent1">
                  <a:lumMod val="50000"/>
                </a:schemeClr>
              </a:solidFill>
              <a:latin typeface="华文琥珀" panose="02010800040101010101" pitchFamily="2" charset="-122"/>
              <a:ea typeface="华文琥珀" panose="02010800040101010101" pitchFamily="2" charset="-122"/>
            </a:endParaRPr>
          </a:p>
          <a:p>
            <a:pPr fontAlgn="auto">
              <a:spcBef>
                <a:spcPts val="0"/>
              </a:spcBef>
              <a:spcAft>
                <a:spcPts val="0"/>
              </a:spcAft>
              <a:defRPr/>
            </a:pPr>
            <a:r>
              <a:rPr lang="zh-CN" altLang="en-US" sz="3200" b="1" dirty="0">
                <a:solidFill>
                  <a:schemeClr val="accent1">
                    <a:lumMod val="50000"/>
                  </a:schemeClr>
                </a:solidFill>
                <a:latin typeface="华文琥珀" panose="02010800040101010101" pitchFamily="2" charset="-122"/>
                <a:ea typeface="华文琥珀" panose="02010800040101010101" pitchFamily="2" charset="-122"/>
              </a:rPr>
              <a:t> 感谢你们给予我们的锻炼机会！ </a:t>
            </a:r>
            <a:r>
              <a:rPr lang="en-US" altLang="zh-CN" sz="3200" b="1" dirty="0">
                <a:solidFill>
                  <a:schemeClr val="accent1">
                    <a:lumMod val="50000"/>
                  </a:schemeClr>
                </a:solidFill>
                <a:latin typeface="华文琥珀" panose="02010800040101010101" pitchFamily="2" charset="-122"/>
                <a:ea typeface="华文琥珀" panose="02010800040101010101" pitchFamily="2" charset="-122"/>
              </a:rPr>
              <a:t> </a:t>
            </a:r>
            <a:r>
              <a:rPr lang="en-US" altLang="zh-CN" sz="3200" b="1" dirty="0">
                <a:solidFill>
                  <a:schemeClr val="accent1">
                    <a:lumMod val="50000"/>
                  </a:schemeClr>
                </a:solidFill>
                <a:latin typeface="华文琥珀" panose="02010800040101010101" pitchFamily="2" charset="-122"/>
                <a:ea typeface="华文琥珀" panose="02010800040101010101" pitchFamily="2" charset="-122"/>
              </a:rPr>
              <a:t>                                       </a:t>
            </a:r>
            <a:endParaRPr lang="zh-CN" altLang="en-US" sz="3200" b="1" dirty="0">
              <a:solidFill>
                <a:schemeClr val="accent1">
                  <a:lumMod val="50000"/>
                </a:schemeClr>
              </a:solidFill>
              <a:latin typeface="华文琥珀" panose="02010800040101010101" pitchFamily="2" charset="-122"/>
              <a:ea typeface="华文琥珀" panose="02010800040101010101" pitchFamily="2" charset="-122"/>
            </a:endParaRPr>
          </a:p>
        </p:txBody>
      </p:sp>
    </p:spTree>
  </p:cSld>
  <p:clrMapOvr>
    <a:masterClrMapping/>
  </p:clrMapOvr>
  <p:transition>
    <p:pull dir="l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227763" y="692150"/>
            <a:ext cx="2447925" cy="5499100"/>
          </a:xfrm>
          <a:prstGeom prst="rect">
            <a:avLst/>
          </a:prstGeom>
          <a:noFill/>
        </p:spPr>
        <p:txBody>
          <a:bodyPr>
            <a:spAutoFit/>
          </a:bodyPr>
          <a:lstStyle/>
          <a:p>
            <a:pPr fontAlgn="auto">
              <a:lnSpc>
                <a:spcPct val="150000"/>
              </a:lnSpc>
              <a:spcBef>
                <a:spcPts val="0"/>
              </a:spcBef>
              <a:spcAft>
                <a:spcPts val="0"/>
              </a:spcAft>
              <a:defRPr/>
            </a:pPr>
            <a:endParaRPr lang="en-US" altLang="zh-CN" sz="2400" dirty="0">
              <a:latin typeface="+mj-lt"/>
              <a:ea typeface="华文行楷" panose="02010800040101010101" pitchFamily="2" charset="-122"/>
            </a:endParaRPr>
          </a:p>
          <a:p>
            <a:pPr fontAlgn="auto">
              <a:lnSpc>
                <a:spcPct val="150000"/>
              </a:lnSpc>
              <a:spcBef>
                <a:spcPts val="0"/>
              </a:spcBef>
              <a:spcAft>
                <a:spcPts val="0"/>
              </a:spcAft>
              <a:defRPr/>
            </a:pPr>
            <a:r>
              <a:rPr lang="zh-CN" altLang="en-US" sz="2400" dirty="0">
                <a:latin typeface="+mj-lt"/>
                <a:ea typeface="华文行楷" panose="02010800040101010101" pitchFamily="2" charset="-122"/>
              </a:rPr>
              <a:t>自</a:t>
            </a:r>
            <a:r>
              <a:rPr lang="en-US" altLang="zh-CN" sz="2400" dirty="0">
                <a:latin typeface="+mj-lt"/>
                <a:ea typeface="华文行楷" panose="02010800040101010101" pitchFamily="2" charset="-122"/>
              </a:rPr>
              <a:t>2017</a:t>
            </a:r>
            <a:r>
              <a:rPr lang="zh-CN" altLang="en-US" sz="2400" dirty="0">
                <a:latin typeface="+mj-lt"/>
                <a:ea typeface="华文行楷" panose="02010800040101010101" pitchFamily="2" charset="-122"/>
              </a:rPr>
              <a:t>年</a:t>
            </a:r>
            <a:r>
              <a:rPr lang="en-US" altLang="zh-CN" sz="2400" dirty="0">
                <a:latin typeface="+mj-lt"/>
                <a:ea typeface="华文行楷" panose="02010800040101010101" pitchFamily="2" charset="-122"/>
              </a:rPr>
              <a:t>3</a:t>
            </a:r>
            <a:r>
              <a:rPr lang="zh-CN" altLang="en-US" sz="2400" dirty="0">
                <a:latin typeface="+mj-lt"/>
                <a:ea typeface="华文行楷" panose="02010800040101010101" pitchFamily="2" charset="-122"/>
              </a:rPr>
              <a:t>月</a:t>
            </a:r>
            <a:r>
              <a:rPr lang="en-US" altLang="zh-CN" sz="2400" dirty="0">
                <a:latin typeface="+mj-lt"/>
                <a:ea typeface="华文行楷" panose="02010800040101010101" pitchFamily="2" charset="-122"/>
              </a:rPr>
              <a:t>22</a:t>
            </a:r>
          </a:p>
          <a:p>
            <a:pPr fontAlgn="auto">
              <a:lnSpc>
                <a:spcPct val="150000"/>
              </a:lnSpc>
              <a:spcBef>
                <a:spcPts val="0"/>
              </a:spcBef>
              <a:spcAft>
                <a:spcPts val="0"/>
              </a:spcAft>
              <a:defRPr/>
            </a:pPr>
            <a:r>
              <a:rPr lang="zh-CN" altLang="en-US" sz="2400" dirty="0">
                <a:latin typeface="+mj-lt"/>
                <a:ea typeface="华文行楷" panose="02010800040101010101" pitchFamily="2" charset="-122"/>
              </a:rPr>
              <a:t>日起，</a:t>
            </a:r>
            <a:r>
              <a:rPr lang="zh-CN" altLang="en-US" sz="2400" dirty="0">
                <a:latin typeface="+mn-lt"/>
                <a:ea typeface="华文行楷" panose="02010800040101010101" pitchFamily="2" charset="-122"/>
              </a:rPr>
              <a:t>我们</a:t>
            </a:r>
            <a:r>
              <a:rPr lang="zh-CN" altLang="en-US" sz="2400" dirty="0">
                <a:latin typeface="+mj-lt"/>
                <a:ea typeface="华文行楷" panose="02010800040101010101" pitchFamily="2" charset="-122"/>
              </a:rPr>
              <a:t>在温海花老师的带领下，怀着激动兴奋的心情，开始了  </a:t>
            </a:r>
            <a:r>
              <a:rPr lang="zh-CN" altLang="en-US" sz="3600" dirty="0">
                <a:latin typeface="+mj-lt"/>
                <a:ea typeface="华文行楷" panose="02010800040101010101" pitchFamily="2" charset="-122"/>
              </a:rPr>
              <a:t>第一次 </a:t>
            </a:r>
            <a:r>
              <a:rPr lang="zh-CN" altLang="en-US" sz="2400" dirty="0">
                <a:latin typeface="+mj-lt"/>
                <a:ea typeface="华文行楷" panose="02010800040101010101" pitchFamily="2" charset="-122"/>
              </a:rPr>
              <a:t>为期十周的实小见习之旅。</a:t>
            </a:r>
            <a:endParaRPr lang="zh-CN" altLang="en-US" sz="2400" dirty="0">
              <a:latin typeface="+mj-lt"/>
              <a:ea typeface="华文行楷" panose="02010800040101010101" pitchFamily="2" charset="-122"/>
            </a:endParaRPr>
          </a:p>
        </p:txBody>
      </p:sp>
      <p:pic>
        <p:nvPicPr>
          <p:cNvPr id="15" name="图片 14" descr="-4e06fdc532da00c5.jpg"/>
          <p:cNvPicPr>
            <a:picLocks noChangeAspect="1"/>
          </p:cNvPicPr>
          <p:nvPr/>
        </p:nvPicPr>
        <p:blipFill>
          <a:blip r:embed="rId3"/>
          <a:stretch>
            <a:fillRect/>
          </a:stretch>
        </p:blipFill>
        <p:spPr>
          <a:xfrm>
            <a:off x="468313" y="476250"/>
            <a:ext cx="5256212" cy="5976938"/>
          </a:xfrm>
          <a:prstGeom prst="rect">
            <a:avLst/>
          </a:prstGeom>
          <a:ln>
            <a:noFill/>
          </a:ln>
          <a:effectLst>
            <a:outerShdw blurRad="190500" algn="tl" rotWithShape="0">
              <a:srgbClr val="000000">
                <a:alpha val="70000"/>
              </a:srgbClr>
            </a:outerShdw>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anim calcmode="lin" valueType="num">
                                      <p:cBhvr>
                                        <p:cTn id="8" dur="2000" fill="hold"/>
                                        <p:tgtEl>
                                          <p:spTgt spid="15"/>
                                        </p:tgtEl>
                                        <p:attrNameLst>
                                          <p:attrName>style.rotation</p:attrName>
                                        </p:attrNameLst>
                                      </p:cBhvr>
                                      <p:tavLst>
                                        <p:tav tm="0">
                                          <p:val>
                                            <p:fltVal val="720"/>
                                          </p:val>
                                        </p:tav>
                                        <p:tav tm="100000">
                                          <p:val>
                                            <p:fltVal val="0"/>
                                          </p:val>
                                        </p:tav>
                                      </p:tavLst>
                                    </p:anim>
                                    <p:anim calcmode="lin" valueType="num">
                                      <p:cBhvr>
                                        <p:cTn id="9" dur="2000" fill="hold"/>
                                        <p:tgtEl>
                                          <p:spTgt spid="15"/>
                                        </p:tgtEl>
                                        <p:attrNameLst>
                                          <p:attrName>ppt_h</p:attrName>
                                        </p:attrNameLst>
                                      </p:cBhvr>
                                      <p:tavLst>
                                        <p:tav tm="0">
                                          <p:val>
                                            <p:fltVal val="0"/>
                                          </p:val>
                                        </p:tav>
                                        <p:tav tm="100000">
                                          <p:val>
                                            <p:strVal val="#ppt_h"/>
                                          </p:val>
                                        </p:tav>
                                      </p:tavLst>
                                    </p:anim>
                                    <p:anim calcmode="lin" valueType="num">
                                      <p:cBhvr>
                                        <p:cTn id="10" dur="2000" fill="hold"/>
                                        <p:tgtEl>
                                          <p:spTgt spid="1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684213" y="476250"/>
            <a:ext cx="3167062" cy="369888"/>
          </a:xfrm>
          <a:prstGeom prst="rect">
            <a:avLst/>
          </a:prstGeom>
          <a:noFill/>
          <a:ln w="9525">
            <a:noFill/>
            <a:miter lim="800000"/>
            <a:headEnd/>
            <a:tailEnd/>
          </a:ln>
        </p:spPr>
        <p:txBody>
          <a:bodyPr>
            <a:spAutoFit/>
          </a:bodyPr>
          <a:lstStyle/>
          <a:p>
            <a:r>
              <a:rPr lang="zh-CN" altLang="en-US" b="1">
                <a:latin typeface="黑体" pitchFamily="2" charset="-122"/>
                <a:ea typeface="黑体" pitchFamily="2" charset="-122"/>
              </a:rPr>
              <a:t>第一次</a:t>
            </a:r>
            <a:r>
              <a:rPr lang="zh-CN" altLang="en-US" b="1">
                <a:latin typeface="华文楷体"/>
                <a:ea typeface="华文楷体"/>
                <a:cs typeface="华文楷体"/>
              </a:rPr>
              <a:t>走进校园：</a:t>
            </a:r>
          </a:p>
        </p:txBody>
      </p:sp>
      <p:pic>
        <p:nvPicPr>
          <p:cNvPr id="6" name="图片 5" descr="校园一角1.jpg"/>
          <p:cNvPicPr>
            <a:picLocks noChangeAspect="1"/>
          </p:cNvPicPr>
          <p:nvPr/>
        </p:nvPicPr>
        <p:blipFill>
          <a:blip r:embed="rId2"/>
          <a:stretch>
            <a:fillRect/>
          </a:stretch>
        </p:blipFill>
        <p:spPr>
          <a:xfrm>
            <a:off x="395288" y="908050"/>
            <a:ext cx="5329237" cy="2736850"/>
          </a:xfrm>
          <a:prstGeom prst="rect">
            <a:avLst/>
          </a:prstGeom>
          <a:ln>
            <a:noFill/>
          </a:ln>
          <a:effectLst>
            <a:outerShdw blurRad="190500" algn="tl" rotWithShape="0">
              <a:srgbClr val="000000">
                <a:alpha val="70000"/>
              </a:srgbClr>
            </a:outerShdw>
          </a:effectLst>
        </p:spPr>
      </p:pic>
      <p:pic>
        <p:nvPicPr>
          <p:cNvPr id="7" name="图片 6" descr="校园一角2.jpg"/>
          <p:cNvPicPr>
            <a:picLocks noChangeAspect="1"/>
          </p:cNvPicPr>
          <p:nvPr/>
        </p:nvPicPr>
        <p:blipFill>
          <a:blip r:embed="rId3"/>
          <a:stretch>
            <a:fillRect/>
          </a:stretch>
        </p:blipFill>
        <p:spPr>
          <a:xfrm>
            <a:off x="5868144" y="908720"/>
            <a:ext cx="3111913" cy="2808312"/>
          </a:xfrm>
          <a:prstGeom prst="rect">
            <a:avLst/>
          </a:prstGeom>
          <a:ln>
            <a:noFill/>
          </a:ln>
          <a:effectLst>
            <a:softEdge rad="112500"/>
          </a:effectLst>
        </p:spPr>
      </p:pic>
      <p:pic>
        <p:nvPicPr>
          <p:cNvPr id="8" name="图片 7" descr="-267ea9aba4113643.jpg"/>
          <p:cNvPicPr>
            <a:picLocks noChangeAspect="1"/>
          </p:cNvPicPr>
          <p:nvPr/>
        </p:nvPicPr>
        <p:blipFill>
          <a:blip r:embed="rId4"/>
          <a:stretch>
            <a:fillRect/>
          </a:stretch>
        </p:blipFill>
        <p:spPr>
          <a:xfrm>
            <a:off x="6011863" y="3860800"/>
            <a:ext cx="2840037" cy="2592388"/>
          </a:xfrm>
          <a:prstGeom prst="rect">
            <a:avLst/>
          </a:prstGeom>
          <a:ln>
            <a:noFill/>
          </a:ln>
          <a:effectLst>
            <a:outerShdw blurRad="190500" algn="tl" rotWithShape="0">
              <a:srgbClr val="000000">
                <a:alpha val="70000"/>
              </a:srgbClr>
            </a:outerShdw>
          </a:effectLst>
        </p:spPr>
      </p:pic>
      <p:pic>
        <p:nvPicPr>
          <p:cNvPr id="9" name="图片 8" descr="20141114100435153.jpg"/>
          <p:cNvPicPr>
            <a:picLocks noChangeAspect="1"/>
          </p:cNvPicPr>
          <p:nvPr/>
        </p:nvPicPr>
        <p:blipFill>
          <a:blip r:embed="rId5"/>
          <a:stretch>
            <a:fillRect/>
          </a:stretch>
        </p:blipFill>
        <p:spPr>
          <a:xfrm>
            <a:off x="323850" y="3933825"/>
            <a:ext cx="5400675" cy="2590800"/>
          </a:xfrm>
          <a:prstGeom prst="rect">
            <a:avLst/>
          </a:prstGeom>
          <a:ln>
            <a:noFill/>
          </a:ln>
          <a:effectLst>
            <a:outerShdw blurRad="190500" algn="tl" rotWithShape="0">
              <a:srgbClr val="000000">
                <a:alpha val="70000"/>
              </a:srgbClr>
            </a:outerShdw>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80">
                                          <p:stCondLst>
                                            <p:cond delay="0"/>
                                          </p:stCondLst>
                                        </p:cTn>
                                        <p:tgtEl>
                                          <p:spTgt spid="6"/>
                                        </p:tgtEl>
                                      </p:cBhvr>
                                    </p:animEffect>
                                    <p:anim calcmode="lin" valueType="num">
                                      <p:cBhvr>
                                        <p:cTn id="1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0" dur="26">
                                          <p:stCondLst>
                                            <p:cond delay="650"/>
                                          </p:stCondLst>
                                        </p:cTn>
                                        <p:tgtEl>
                                          <p:spTgt spid="6"/>
                                        </p:tgtEl>
                                      </p:cBhvr>
                                      <p:to x="100000" y="60000"/>
                                    </p:animScale>
                                    <p:animScale>
                                      <p:cBhvr>
                                        <p:cTn id="21" dur="166" decel="50000">
                                          <p:stCondLst>
                                            <p:cond delay="676"/>
                                          </p:stCondLst>
                                        </p:cTn>
                                        <p:tgtEl>
                                          <p:spTgt spid="6"/>
                                        </p:tgtEl>
                                      </p:cBhvr>
                                      <p:to x="100000" y="100000"/>
                                    </p:animScale>
                                    <p:animScale>
                                      <p:cBhvr>
                                        <p:cTn id="22" dur="26">
                                          <p:stCondLst>
                                            <p:cond delay="1312"/>
                                          </p:stCondLst>
                                        </p:cTn>
                                        <p:tgtEl>
                                          <p:spTgt spid="6"/>
                                        </p:tgtEl>
                                      </p:cBhvr>
                                      <p:to x="100000" y="80000"/>
                                    </p:animScale>
                                    <p:animScale>
                                      <p:cBhvr>
                                        <p:cTn id="23" dur="166" decel="50000">
                                          <p:stCondLst>
                                            <p:cond delay="1338"/>
                                          </p:stCondLst>
                                        </p:cTn>
                                        <p:tgtEl>
                                          <p:spTgt spid="6"/>
                                        </p:tgtEl>
                                      </p:cBhvr>
                                      <p:to x="100000" y="100000"/>
                                    </p:animScale>
                                    <p:animScale>
                                      <p:cBhvr>
                                        <p:cTn id="24" dur="26">
                                          <p:stCondLst>
                                            <p:cond delay="1642"/>
                                          </p:stCondLst>
                                        </p:cTn>
                                        <p:tgtEl>
                                          <p:spTgt spid="6"/>
                                        </p:tgtEl>
                                      </p:cBhvr>
                                      <p:to x="100000" y="90000"/>
                                    </p:animScale>
                                    <p:animScale>
                                      <p:cBhvr>
                                        <p:cTn id="25" dur="166" decel="50000">
                                          <p:stCondLst>
                                            <p:cond delay="1668"/>
                                          </p:stCondLst>
                                        </p:cTn>
                                        <p:tgtEl>
                                          <p:spTgt spid="6"/>
                                        </p:tgtEl>
                                      </p:cBhvr>
                                      <p:to x="100000" y="100000"/>
                                    </p:animScale>
                                    <p:animScale>
                                      <p:cBhvr>
                                        <p:cTn id="26" dur="26">
                                          <p:stCondLst>
                                            <p:cond delay="1808"/>
                                          </p:stCondLst>
                                        </p:cTn>
                                        <p:tgtEl>
                                          <p:spTgt spid="6"/>
                                        </p:tgtEl>
                                      </p:cBhvr>
                                      <p:to x="100000" y="95000"/>
                                    </p:animScale>
                                    <p:animScale>
                                      <p:cBhvr>
                                        <p:cTn id="27" dur="166" decel="50000">
                                          <p:stCondLst>
                                            <p:cond delay="1834"/>
                                          </p:stCondLst>
                                        </p:cTn>
                                        <p:tgtEl>
                                          <p:spTgt spid="6"/>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amond(in)">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9"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0" fill="hold"/>
                                        <p:tgtEl>
                                          <p:spTgt spid="9"/>
                                        </p:tgtEl>
                                        <p:attrNameLst>
                                          <p:attrName>ppt_w</p:attrName>
                                        </p:attrNameLst>
                                      </p:cBhvr>
                                      <p:tavLst>
                                        <p:tav tm="0" fmla="#ppt_w*sin(2.5*pi*$)">
                                          <p:val>
                                            <p:fltVal val="0"/>
                                          </p:val>
                                        </p:tav>
                                        <p:tav tm="100000">
                                          <p:val>
                                            <p:fltVal val="1"/>
                                          </p:val>
                                        </p:tav>
                                      </p:tavLst>
                                    </p:anim>
                                    <p:anim calcmode="lin" valueType="num">
                                      <p:cBhvr>
                                        <p:cTn id="38" dur="5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diamond(in)">
                                      <p:cBhvr>
                                        <p:cTn id="4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钟鸣雪 自我介绍.jpg"/>
          <p:cNvPicPr>
            <a:picLocks noChangeAspect="1"/>
          </p:cNvPicPr>
          <p:nvPr/>
        </p:nvPicPr>
        <p:blipFill>
          <a:blip r:embed="rId2"/>
          <a:stretch>
            <a:fillRect/>
          </a:stretch>
        </p:blipFill>
        <p:spPr>
          <a:xfrm>
            <a:off x="323528" y="836712"/>
            <a:ext cx="3816424" cy="2448272"/>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pic>
        <p:nvPicPr>
          <p:cNvPr id="6" name="图片 5" descr="张淑惠 自我介绍.jpg"/>
          <p:cNvPicPr>
            <a:picLocks noChangeAspect="1"/>
          </p:cNvPicPr>
          <p:nvPr/>
        </p:nvPicPr>
        <p:blipFill>
          <a:blip r:embed="rId3"/>
          <a:stretch>
            <a:fillRect/>
          </a:stretch>
        </p:blipFill>
        <p:spPr>
          <a:xfrm>
            <a:off x="323528" y="3573016"/>
            <a:ext cx="3816424" cy="2952328"/>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
        <p:nvSpPr>
          <p:cNvPr id="7" name="TextBox 6"/>
          <p:cNvSpPr txBox="1">
            <a:spLocks noChangeArrowheads="1"/>
          </p:cNvSpPr>
          <p:nvPr/>
        </p:nvSpPr>
        <p:spPr bwMode="auto">
          <a:xfrm>
            <a:off x="250825" y="188913"/>
            <a:ext cx="8137525" cy="522287"/>
          </a:xfrm>
          <a:prstGeom prst="rect">
            <a:avLst/>
          </a:prstGeom>
          <a:noFill/>
          <a:ln w="9525">
            <a:noFill/>
            <a:miter lim="800000"/>
            <a:headEnd/>
            <a:tailEnd/>
          </a:ln>
        </p:spPr>
        <p:txBody>
          <a:bodyPr>
            <a:spAutoFit/>
          </a:bodyPr>
          <a:lstStyle/>
          <a:p>
            <a:r>
              <a:rPr lang="zh-CN" altLang="en-US" b="1">
                <a:latin typeface="黑体" pitchFamily="2" charset="-122"/>
                <a:ea typeface="黑体" pitchFamily="2" charset="-122"/>
              </a:rPr>
              <a:t>第一次</a:t>
            </a:r>
            <a:r>
              <a:rPr lang="zh-CN" altLang="en-US" b="1">
                <a:latin typeface="华文楷体"/>
                <a:ea typeface="华文楷体"/>
                <a:cs typeface="华文楷体"/>
              </a:rPr>
              <a:t>以</a:t>
            </a:r>
            <a:r>
              <a:rPr lang="zh-CN" altLang="en-US" sz="2800" b="1">
                <a:latin typeface="华文楷体"/>
                <a:ea typeface="华文楷体"/>
                <a:cs typeface="华文楷体"/>
              </a:rPr>
              <a:t>老师</a:t>
            </a:r>
            <a:r>
              <a:rPr lang="zh-CN" altLang="en-US" b="1">
                <a:latin typeface="华文楷体"/>
                <a:ea typeface="华文楷体"/>
                <a:cs typeface="华文楷体"/>
              </a:rPr>
              <a:t>的身份将自己的名字写在黑板上并向小朋友们介绍自己 </a:t>
            </a:r>
            <a:r>
              <a:rPr lang="en-US" altLang="zh-CN" b="1">
                <a:latin typeface="华文楷体"/>
                <a:ea typeface="华文楷体"/>
                <a:cs typeface="华文楷体"/>
              </a:rPr>
              <a:t>:</a:t>
            </a:r>
            <a:endParaRPr lang="zh-CN" altLang="en-US" b="1">
              <a:latin typeface="华文楷体"/>
              <a:ea typeface="华文楷体"/>
              <a:cs typeface="华文楷体"/>
            </a:endParaRPr>
          </a:p>
        </p:txBody>
      </p:sp>
      <p:pic>
        <p:nvPicPr>
          <p:cNvPr id="8" name="图片 7" descr="mmexport1492225880541.jpg"/>
          <p:cNvPicPr>
            <a:picLocks noChangeAspect="1"/>
          </p:cNvPicPr>
          <p:nvPr/>
        </p:nvPicPr>
        <p:blipFill>
          <a:blip r:embed="rId4"/>
          <a:stretch>
            <a:fillRect/>
          </a:stretch>
        </p:blipFill>
        <p:spPr>
          <a:xfrm>
            <a:off x="4644008" y="3573016"/>
            <a:ext cx="4135388" cy="2952328"/>
          </a:xfrm>
          <a:prstGeom prst="snip2DiagRect">
            <a:avLst/>
          </a:prstGeom>
          <a:solidFill>
            <a:srgbClr val="FFFFFF">
              <a:shade val="85000"/>
            </a:srgbClr>
          </a:solidFill>
          <a:ln w="88900" cap="sq">
            <a:solidFill>
              <a:srgbClr val="FFFFFF"/>
            </a:solidFill>
            <a:miter lim="800000"/>
            <a:headEnd/>
            <a:tailEnd/>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图片 8" descr="3.22班级自我介绍(2)张淑惠.jpg"/>
          <p:cNvPicPr>
            <a:picLocks noChangeAspect="1"/>
          </p:cNvPicPr>
          <p:nvPr/>
        </p:nvPicPr>
        <p:blipFill>
          <a:blip r:embed="rId5"/>
          <a:stretch>
            <a:fillRect/>
          </a:stretch>
        </p:blipFill>
        <p:spPr>
          <a:xfrm>
            <a:off x="4644008" y="836712"/>
            <a:ext cx="4104456" cy="2448272"/>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7"/>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7"/>
                                        </p:tgtEl>
                                        <p:attrNameLst>
                                          <p:attrName>ppt_y</p:attrName>
                                        </p:attrNameLst>
                                      </p:cBhvr>
                                      <p:tavLst>
                                        <p:tav tm="0">
                                          <p:val>
                                            <p:strVal val="#ppt_y"/>
                                          </p:val>
                                        </p:tav>
                                        <p:tav tm="100000">
                                          <p:val>
                                            <p:strVal val="#ppt_y"/>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4" presetClass="entr" presetSubtype="0" accel="10000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strVal val="#ppt_w*0.05"/>
                                          </p:val>
                                        </p:tav>
                                        <p:tav tm="100000">
                                          <p:val>
                                            <p:strVal val="#ppt_w"/>
                                          </p:val>
                                        </p:tav>
                                      </p:tavLst>
                                    </p:anim>
                                    <p:anim calcmode="lin" valueType="num">
                                      <p:cBhvr>
                                        <p:cTn id="16" dur="500" fill="hold"/>
                                        <p:tgtEl>
                                          <p:spTgt spid="5"/>
                                        </p:tgtEl>
                                        <p:attrNameLst>
                                          <p:attrName>ppt_h</p:attrName>
                                        </p:attrNameLst>
                                      </p:cBhvr>
                                      <p:tavLst>
                                        <p:tav tm="0">
                                          <p:val>
                                            <p:strVal val="#ppt_h"/>
                                          </p:val>
                                        </p:tav>
                                        <p:tav tm="100000">
                                          <p:val>
                                            <p:strVal val="#ppt_h"/>
                                          </p:val>
                                        </p:tav>
                                      </p:tavLst>
                                    </p:anim>
                                    <p:anim calcmode="lin" valueType="num">
                                      <p:cBhvr>
                                        <p:cTn id="17" dur="500" fill="hold"/>
                                        <p:tgtEl>
                                          <p:spTgt spid="5"/>
                                        </p:tgtEl>
                                        <p:attrNameLst>
                                          <p:attrName>ppt_x</p:attrName>
                                        </p:attrNameLst>
                                      </p:cBhvr>
                                      <p:tavLst>
                                        <p:tav tm="0">
                                          <p:val>
                                            <p:strVal val="#ppt_x-.2"/>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amond(in)">
                                      <p:cBhvr>
                                        <p:cTn id="24" dur="20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strips(downLeft)">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diamond(in)">
                                      <p:cBhvr>
                                        <p:cTn id="3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95288" y="260350"/>
            <a:ext cx="3416300" cy="369888"/>
          </a:xfrm>
          <a:prstGeom prst="rect">
            <a:avLst/>
          </a:prstGeom>
          <a:noFill/>
          <a:ln w="9525">
            <a:noFill/>
            <a:miter lim="800000"/>
            <a:headEnd/>
            <a:tailEnd/>
          </a:ln>
        </p:spPr>
        <p:txBody>
          <a:bodyPr wrap="none">
            <a:spAutoFit/>
          </a:bodyPr>
          <a:lstStyle/>
          <a:p>
            <a:r>
              <a:rPr lang="zh-CN" altLang="en-US" b="1">
                <a:latin typeface="黑体" pitchFamily="2" charset="-122"/>
                <a:ea typeface="黑体" pitchFamily="2" charset="-122"/>
              </a:rPr>
              <a:t>第一次</a:t>
            </a:r>
            <a:r>
              <a:rPr lang="zh-CN" altLang="en-US" b="1">
                <a:latin typeface="华文楷体"/>
                <a:ea typeface="华文楷体"/>
                <a:cs typeface="华文楷体"/>
              </a:rPr>
              <a:t>与小朋友们近距离互动：</a:t>
            </a:r>
          </a:p>
        </p:txBody>
      </p:sp>
      <p:pic>
        <p:nvPicPr>
          <p:cNvPr id="5" name="图片 4" descr="4.12毛航欣 帮学生倒糖粉.jpg"/>
          <p:cNvPicPr>
            <a:picLocks noChangeAspect="1"/>
          </p:cNvPicPr>
          <p:nvPr/>
        </p:nvPicPr>
        <p:blipFill>
          <a:blip r:embed="rId2"/>
          <a:stretch>
            <a:fillRect/>
          </a:stretch>
        </p:blipFill>
        <p:spPr>
          <a:xfrm>
            <a:off x="179512" y="908720"/>
            <a:ext cx="2880320" cy="25202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TextBox 5"/>
          <p:cNvSpPr txBox="1">
            <a:spLocks noChangeArrowheads="1"/>
          </p:cNvSpPr>
          <p:nvPr/>
        </p:nvSpPr>
        <p:spPr bwMode="auto">
          <a:xfrm>
            <a:off x="504825" y="3362325"/>
            <a:ext cx="2952750" cy="366713"/>
          </a:xfrm>
          <a:prstGeom prst="rect">
            <a:avLst/>
          </a:prstGeom>
          <a:noFill/>
          <a:ln w="9525">
            <a:noFill/>
            <a:miter lim="800000"/>
            <a:headEnd/>
            <a:tailEnd/>
          </a:ln>
        </p:spPr>
        <p:txBody>
          <a:bodyPr>
            <a:spAutoFit/>
          </a:bodyPr>
          <a:lstStyle/>
          <a:p>
            <a:r>
              <a:rPr lang="zh-CN" altLang="en-US" b="1">
                <a:solidFill>
                  <a:srgbClr val="FF0000"/>
                </a:solidFill>
                <a:latin typeface="华文隶书"/>
                <a:ea typeface="华文隶书"/>
                <a:cs typeface="华文隶书"/>
              </a:rPr>
              <a:t>与小朋友制作蛋糕</a:t>
            </a:r>
          </a:p>
        </p:txBody>
      </p:sp>
      <p:pic>
        <p:nvPicPr>
          <p:cNvPr id="7" name="图片 6" descr="4.12 刘晨协助同学打鸡蛋.jpg"/>
          <p:cNvPicPr>
            <a:picLocks noChangeAspect="1"/>
          </p:cNvPicPr>
          <p:nvPr/>
        </p:nvPicPr>
        <p:blipFill>
          <a:blip r:embed="rId3"/>
          <a:stretch>
            <a:fillRect/>
          </a:stretch>
        </p:blipFill>
        <p:spPr>
          <a:xfrm>
            <a:off x="3203848" y="908720"/>
            <a:ext cx="2880320" cy="25202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TextBox 7"/>
          <p:cNvSpPr txBox="1">
            <a:spLocks noChangeArrowheads="1"/>
          </p:cNvSpPr>
          <p:nvPr/>
        </p:nvSpPr>
        <p:spPr bwMode="auto">
          <a:xfrm>
            <a:off x="3276600" y="3362325"/>
            <a:ext cx="2592388" cy="366713"/>
          </a:xfrm>
          <a:prstGeom prst="rect">
            <a:avLst/>
          </a:prstGeom>
          <a:noFill/>
          <a:ln w="9525">
            <a:noFill/>
            <a:miter lim="800000"/>
            <a:headEnd/>
            <a:tailEnd/>
          </a:ln>
        </p:spPr>
        <p:txBody>
          <a:bodyPr>
            <a:spAutoFit/>
          </a:bodyPr>
          <a:lstStyle/>
          <a:p>
            <a:r>
              <a:rPr lang="zh-CN" altLang="en-US">
                <a:solidFill>
                  <a:srgbClr val="FF0000"/>
                </a:solidFill>
                <a:latin typeface="华文隶书"/>
                <a:ea typeface="华文隶书"/>
                <a:cs typeface="华文隶书"/>
              </a:rPr>
              <a:t>    </a:t>
            </a:r>
            <a:r>
              <a:rPr lang="zh-CN" altLang="en-US" b="1">
                <a:solidFill>
                  <a:srgbClr val="FF0000"/>
                </a:solidFill>
                <a:latin typeface="华文隶书"/>
                <a:ea typeface="华文隶书"/>
                <a:cs typeface="华文隶书"/>
              </a:rPr>
              <a:t>协助小朋友打蛋</a:t>
            </a:r>
          </a:p>
        </p:txBody>
      </p:sp>
      <p:pic>
        <p:nvPicPr>
          <p:cNvPr id="9" name="图片 8" descr="4.12 张淑惠和学生一起打羽毛球.jpg"/>
          <p:cNvPicPr>
            <a:picLocks noChangeAspect="1"/>
          </p:cNvPicPr>
          <p:nvPr/>
        </p:nvPicPr>
        <p:blipFill>
          <a:blip r:embed="rId4"/>
          <a:stretch>
            <a:fillRect/>
          </a:stretch>
        </p:blipFill>
        <p:spPr>
          <a:xfrm>
            <a:off x="179512" y="3789040"/>
            <a:ext cx="2880320" cy="285293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TextBox 9"/>
          <p:cNvSpPr txBox="1">
            <a:spLocks noChangeArrowheads="1"/>
          </p:cNvSpPr>
          <p:nvPr/>
        </p:nvSpPr>
        <p:spPr bwMode="auto">
          <a:xfrm>
            <a:off x="539750" y="6597650"/>
            <a:ext cx="2160588" cy="368300"/>
          </a:xfrm>
          <a:prstGeom prst="rect">
            <a:avLst/>
          </a:prstGeom>
          <a:noFill/>
          <a:ln w="9525">
            <a:noFill/>
            <a:miter lim="800000"/>
            <a:headEnd/>
            <a:tailEnd/>
          </a:ln>
        </p:spPr>
        <p:txBody>
          <a:bodyPr>
            <a:spAutoFit/>
          </a:bodyPr>
          <a:lstStyle/>
          <a:p>
            <a:r>
              <a:rPr lang="zh-CN" altLang="en-US" b="1">
                <a:solidFill>
                  <a:srgbClr val="FF0000"/>
                </a:solidFill>
                <a:latin typeface="华文隶书"/>
                <a:ea typeface="华文隶书"/>
                <a:cs typeface="华文隶书"/>
              </a:rPr>
              <a:t>与小朋友打羽毛球</a:t>
            </a:r>
          </a:p>
        </p:txBody>
      </p:sp>
      <p:pic>
        <p:nvPicPr>
          <p:cNvPr id="11" name="图片 10" descr="4.5谢美霞带同学参加比赛.jpg"/>
          <p:cNvPicPr>
            <a:picLocks noChangeAspect="1"/>
          </p:cNvPicPr>
          <p:nvPr/>
        </p:nvPicPr>
        <p:blipFill>
          <a:blip r:embed="rId5"/>
          <a:stretch>
            <a:fillRect/>
          </a:stretch>
        </p:blipFill>
        <p:spPr>
          <a:xfrm>
            <a:off x="3275856" y="3789040"/>
            <a:ext cx="2808312" cy="280831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 name="TextBox 11"/>
          <p:cNvSpPr txBox="1">
            <a:spLocks noChangeArrowheads="1"/>
          </p:cNvSpPr>
          <p:nvPr/>
        </p:nvSpPr>
        <p:spPr bwMode="auto">
          <a:xfrm>
            <a:off x="3706813" y="6597650"/>
            <a:ext cx="2305050" cy="368300"/>
          </a:xfrm>
          <a:prstGeom prst="rect">
            <a:avLst/>
          </a:prstGeom>
          <a:noFill/>
          <a:ln w="9525">
            <a:noFill/>
            <a:miter lim="800000"/>
            <a:headEnd/>
            <a:tailEnd/>
          </a:ln>
        </p:spPr>
        <p:txBody>
          <a:bodyPr>
            <a:spAutoFit/>
          </a:bodyPr>
          <a:lstStyle/>
          <a:p>
            <a:r>
              <a:rPr lang="zh-CN" altLang="en-US" b="1">
                <a:solidFill>
                  <a:srgbClr val="FF0000"/>
                </a:solidFill>
                <a:latin typeface="华文隶书"/>
                <a:ea typeface="华文隶书"/>
                <a:cs typeface="华文隶书"/>
              </a:rPr>
              <a:t>带领小朋友参加比赛</a:t>
            </a:r>
          </a:p>
        </p:txBody>
      </p:sp>
      <p:pic>
        <p:nvPicPr>
          <p:cNvPr id="13" name="图片 12" descr="曾曼娇和学生游戏.jpg"/>
          <p:cNvPicPr>
            <a:picLocks noChangeAspect="1"/>
          </p:cNvPicPr>
          <p:nvPr/>
        </p:nvPicPr>
        <p:blipFill>
          <a:blip r:embed="rId6"/>
          <a:stretch>
            <a:fillRect/>
          </a:stretch>
        </p:blipFill>
        <p:spPr>
          <a:xfrm>
            <a:off x="6228184" y="908720"/>
            <a:ext cx="2736304" cy="25202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4" name="TextBox 13"/>
          <p:cNvSpPr txBox="1">
            <a:spLocks noChangeArrowheads="1"/>
          </p:cNvSpPr>
          <p:nvPr/>
        </p:nvSpPr>
        <p:spPr bwMode="auto">
          <a:xfrm>
            <a:off x="6227763" y="3367088"/>
            <a:ext cx="2736850" cy="365125"/>
          </a:xfrm>
          <a:prstGeom prst="rect">
            <a:avLst/>
          </a:prstGeom>
          <a:noFill/>
          <a:ln w="9525">
            <a:noFill/>
            <a:miter lim="800000"/>
            <a:headEnd/>
            <a:tailEnd/>
          </a:ln>
        </p:spPr>
        <p:txBody>
          <a:bodyPr>
            <a:spAutoFit/>
          </a:bodyPr>
          <a:lstStyle/>
          <a:p>
            <a:r>
              <a:rPr lang="zh-CN" altLang="en-US" b="1">
                <a:solidFill>
                  <a:srgbClr val="FF0000"/>
                </a:solidFill>
                <a:latin typeface="华文隶书"/>
                <a:ea typeface="华文隶书"/>
                <a:cs typeface="华文隶书"/>
              </a:rPr>
              <a:t>     与小朋友做游戏</a:t>
            </a:r>
          </a:p>
        </p:txBody>
      </p:sp>
      <p:pic>
        <p:nvPicPr>
          <p:cNvPr id="15" name="图片 14" descr="4,12 张淑惠学生们和我分享蚕宝宝(1).jpg"/>
          <p:cNvPicPr>
            <a:picLocks noChangeAspect="1"/>
          </p:cNvPicPr>
          <p:nvPr/>
        </p:nvPicPr>
        <p:blipFill>
          <a:blip r:embed="rId7"/>
          <a:stretch>
            <a:fillRect/>
          </a:stretch>
        </p:blipFill>
        <p:spPr>
          <a:xfrm>
            <a:off x="6228184" y="3789040"/>
            <a:ext cx="2808312" cy="280831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6" name="TextBox 15"/>
          <p:cNvSpPr txBox="1">
            <a:spLocks noChangeArrowheads="1"/>
          </p:cNvSpPr>
          <p:nvPr/>
        </p:nvSpPr>
        <p:spPr bwMode="auto">
          <a:xfrm>
            <a:off x="6659563" y="6597650"/>
            <a:ext cx="2376487" cy="365125"/>
          </a:xfrm>
          <a:prstGeom prst="rect">
            <a:avLst/>
          </a:prstGeom>
          <a:noFill/>
          <a:ln w="9525">
            <a:noFill/>
            <a:miter lim="800000"/>
            <a:headEnd/>
            <a:tailEnd/>
          </a:ln>
        </p:spPr>
        <p:txBody>
          <a:bodyPr>
            <a:spAutoFit/>
          </a:bodyPr>
          <a:lstStyle/>
          <a:p>
            <a:r>
              <a:rPr lang="zh-CN" altLang="en-US" b="1">
                <a:solidFill>
                  <a:srgbClr val="FF0000"/>
                </a:solidFill>
                <a:latin typeface="华文隶书"/>
                <a:ea typeface="华文隶书"/>
                <a:cs typeface="华文隶书"/>
              </a:rPr>
              <a:t>    分享蚕宝宝</a:t>
            </a:r>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0" fill="hold"/>
                                        <p:tgtEl>
                                          <p:spTgt spid="4"/>
                                        </p:tgtEl>
                                        <p:attrNameLst>
                                          <p:attrName>ppt_w</p:attrName>
                                        </p:attrNameLst>
                                      </p:cBhvr>
                                      <p:tavLst>
                                        <p:tav tm="0" fmla="#ppt_w*sin(2.5*pi*$)">
                                          <p:val>
                                            <p:fltVal val="0"/>
                                          </p:val>
                                        </p:tav>
                                        <p:tav tm="100000">
                                          <p:val>
                                            <p:fltVal val="1"/>
                                          </p:val>
                                        </p:tav>
                                      </p:tavLst>
                                    </p:anim>
                                    <p:anim calcmode="lin" valueType="num">
                                      <p:cBhvr>
                                        <p:cTn id="8" dur="5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2000"/>
                                        <p:tgtEl>
                                          <p:spTgt spid="5"/>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amond(in)">
                                      <p:cBhvr>
                                        <p:cTn id="21" dur="2000"/>
                                        <p:tgtEl>
                                          <p:spTgt spid="7"/>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amond(in)">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diamond(in)">
                                      <p:cBhvr>
                                        <p:cTn id="29" dur="2000"/>
                                        <p:tgtEl>
                                          <p:spTgt spid="13"/>
                                        </p:tgtEl>
                                      </p:cBhvr>
                                    </p:animEffect>
                                  </p:childTnLst>
                                </p:cTn>
                              </p:par>
                              <p:par>
                                <p:cTn id="30" presetID="8"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amond(in)">
                                      <p:cBhvr>
                                        <p:cTn id="32" dur="2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diamond(in)">
                                      <p:cBhvr>
                                        <p:cTn id="37" dur="2000"/>
                                        <p:tgtEl>
                                          <p:spTgt spid="9"/>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diamond(in)">
                                      <p:cBhvr>
                                        <p:cTn id="40" dur="20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diamond(in)">
                                      <p:cBhvr>
                                        <p:cTn id="45" dur="2000"/>
                                        <p:tgtEl>
                                          <p:spTgt spid="11"/>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diamond(in)">
                                      <p:cBhvr>
                                        <p:cTn id="48" dur="20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8" presetClass="entr" presetSubtype="16"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diamond(in)">
                                      <p:cBhvr>
                                        <p:cTn id="53" dur="2000"/>
                                        <p:tgtEl>
                                          <p:spTgt spid="15"/>
                                        </p:tgtEl>
                                      </p:cBhvr>
                                    </p:animEffect>
                                  </p:childTnLst>
                                </p:cTn>
                              </p:par>
                              <p:par>
                                <p:cTn id="54" presetID="8"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diamond(in)">
                                      <p:cBhvr>
                                        <p:cTn id="5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2" grpId="0"/>
      <p:bldP spid="14"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684213" y="476250"/>
            <a:ext cx="7920037" cy="369888"/>
          </a:xfrm>
          <a:prstGeom prst="rect">
            <a:avLst/>
          </a:prstGeom>
          <a:noFill/>
          <a:ln w="9525">
            <a:noFill/>
            <a:miter lim="800000"/>
            <a:headEnd/>
            <a:tailEnd/>
          </a:ln>
        </p:spPr>
        <p:txBody>
          <a:bodyPr>
            <a:spAutoFit/>
          </a:bodyPr>
          <a:lstStyle/>
          <a:p>
            <a:r>
              <a:rPr lang="zh-CN" altLang="en-US" b="1">
                <a:latin typeface="黑体" pitchFamily="2" charset="-122"/>
                <a:ea typeface="黑体" pitchFamily="2" charset="-122"/>
              </a:rPr>
              <a:t>第一次</a:t>
            </a:r>
            <a:r>
              <a:rPr lang="zh-CN" altLang="en-US" b="1">
                <a:latin typeface="华文楷体"/>
                <a:ea typeface="华文楷体"/>
                <a:cs typeface="华文楷体"/>
              </a:rPr>
              <a:t>站上三尺讲台，用三寸之舌，拿起三寸笔，面对“三千桃李”：</a:t>
            </a:r>
          </a:p>
        </p:txBody>
      </p:sp>
      <p:pic>
        <p:nvPicPr>
          <p:cNvPr id="3" name="图片 2" descr="俞洁上课.jpg"/>
          <p:cNvPicPr>
            <a:picLocks noChangeAspect="1"/>
          </p:cNvPicPr>
          <p:nvPr/>
        </p:nvPicPr>
        <p:blipFill>
          <a:blip r:embed="rId2" cstate="print"/>
          <a:stretch>
            <a:fillRect/>
          </a:stretch>
        </p:blipFill>
        <p:spPr>
          <a:xfrm>
            <a:off x="539552" y="1052736"/>
            <a:ext cx="3888432" cy="5472608"/>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4" name="图片 3" descr="陈雯雯和学生互动.jpg"/>
          <p:cNvPicPr>
            <a:picLocks noChangeAspect="1"/>
          </p:cNvPicPr>
          <p:nvPr/>
        </p:nvPicPr>
        <p:blipFill>
          <a:blip r:embed="rId3"/>
          <a:stretch>
            <a:fillRect/>
          </a:stretch>
        </p:blipFill>
        <p:spPr>
          <a:xfrm>
            <a:off x="4644008" y="1052736"/>
            <a:ext cx="3816424" cy="5400600"/>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par>
                                <p:cTn id="14" presetID="8" presetClass="entr" presetSubtype="16"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amond(in)">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539750" y="333375"/>
            <a:ext cx="3744913" cy="368300"/>
          </a:xfrm>
          <a:prstGeom prst="rect">
            <a:avLst/>
          </a:prstGeom>
          <a:noFill/>
          <a:ln w="9525">
            <a:noFill/>
            <a:miter lim="800000"/>
            <a:headEnd/>
            <a:tailEnd/>
          </a:ln>
        </p:spPr>
        <p:txBody>
          <a:bodyPr>
            <a:spAutoFit/>
          </a:bodyPr>
          <a:lstStyle/>
          <a:p>
            <a:r>
              <a:rPr lang="zh-CN" altLang="en-US" b="1">
                <a:latin typeface="黑体" pitchFamily="2" charset="-122"/>
                <a:ea typeface="黑体" pitchFamily="2" charset="-122"/>
              </a:rPr>
              <a:t>第一次</a:t>
            </a:r>
            <a:r>
              <a:rPr lang="zh-CN" altLang="en-US" b="1">
                <a:latin typeface="华文楷体"/>
                <a:ea typeface="华文楷体"/>
                <a:cs typeface="华文楷体"/>
              </a:rPr>
              <a:t>帮孩子们排路队：</a:t>
            </a:r>
          </a:p>
        </p:txBody>
      </p:sp>
      <p:pic>
        <p:nvPicPr>
          <p:cNvPr id="4" name="图片 3" descr="4.12送小朋友出教室 黄燕俞.jpg"/>
          <p:cNvPicPr>
            <a:picLocks noChangeAspect="1"/>
          </p:cNvPicPr>
          <p:nvPr/>
        </p:nvPicPr>
        <p:blipFill>
          <a:blip r:embed="rId2"/>
          <a:stretch>
            <a:fillRect/>
          </a:stretch>
        </p:blipFill>
        <p:spPr>
          <a:xfrm>
            <a:off x="468313" y="908050"/>
            <a:ext cx="3743325" cy="2376488"/>
          </a:xfrm>
          <a:prstGeom prst="rect">
            <a:avLst/>
          </a:prstGeom>
          <a:ln>
            <a:noFill/>
          </a:ln>
          <a:effectLst>
            <a:outerShdw blurRad="190500" algn="tl" rotWithShape="0">
              <a:srgbClr val="000000">
                <a:alpha val="70000"/>
              </a:srgbClr>
            </a:outerShdw>
          </a:effectLst>
        </p:spPr>
      </p:pic>
      <p:pic>
        <p:nvPicPr>
          <p:cNvPr id="5" name="图片 4" descr="4.12谢美霞整队放学.jpg"/>
          <p:cNvPicPr>
            <a:picLocks noChangeAspect="1"/>
          </p:cNvPicPr>
          <p:nvPr/>
        </p:nvPicPr>
        <p:blipFill>
          <a:blip r:embed="rId3"/>
          <a:stretch>
            <a:fillRect/>
          </a:stretch>
        </p:blipFill>
        <p:spPr>
          <a:xfrm>
            <a:off x="4932363" y="908050"/>
            <a:ext cx="3816350" cy="2376488"/>
          </a:xfrm>
          <a:prstGeom prst="rect">
            <a:avLst/>
          </a:prstGeom>
          <a:ln>
            <a:noFill/>
          </a:ln>
          <a:effectLst>
            <a:outerShdw blurRad="190500" algn="tl" rotWithShape="0">
              <a:srgbClr val="000000">
                <a:alpha val="70000"/>
              </a:srgbClr>
            </a:outerShdw>
          </a:effectLst>
        </p:spPr>
      </p:pic>
      <p:pic>
        <p:nvPicPr>
          <p:cNvPr id="6" name="图片 5" descr="游意灵整理学生列队1.jpg"/>
          <p:cNvPicPr>
            <a:picLocks noChangeAspect="1"/>
          </p:cNvPicPr>
          <p:nvPr/>
        </p:nvPicPr>
        <p:blipFill>
          <a:blip r:embed="rId4"/>
          <a:stretch>
            <a:fillRect/>
          </a:stretch>
        </p:blipFill>
        <p:spPr>
          <a:xfrm>
            <a:off x="468313" y="3789363"/>
            <a:ext cx="3816350" cy="2735262"/>
          </a:xfrm>
          <a:prstGeom prst="rect">
            <a:avLst/>
          </a:prstGeom>
          <a:ln>
            <a:noFill/>
          </a:ln>
          <a:effectLst>
            <a:outerShdw blurRad="190500" algn="tl" rotWithShape="0">
              <a:srgbClr val="000000">
                <a:alpha val="70000"/>
              </a:srgbClr>
            </a:outerShdw>
          </a:effectLst>
        </p:spPr>
      </p:pic>
      <p:pic>
        <p:nvPicPr>
          <p:cNvPr id="7" name="图片 6" descr="章茜颖带领学生排路队2.jpg"/>
          <p:cNvPicPr>
            <a:picLocks noChangeAspect="1"/>
          </p:cNvPicPr>
          <p:nvPr/>
        </p:nvPicPr>
        <p:blipFill>
          <a:blip r:embed="rId5"/>
          <a:stretch>
            <a:fillRect/>
          </a:stretch>
        </p:blipFill>
        <p:spPr>
          <a:xfrm>
            <a:off x="4932363" y="3716338"/>
            <a:ext cx="3960812" cy="2665412"/>
          </a:xfrm>
          <a:prstGeom prst="rect">
            <a:avLst/>
          </a:prstGeom>
          <a:ln>
            <a:noFill/>
          </a:ln>
          <a:effectLst>
            <a:outerShdw blurRad="190500" algn="tl" rotWithShape="0">
              <a:srgbClr val="000000">
                <a:alpha val="70000"/>
              </a:srgbClr>
            </a:outerShdw>
          </a:effectLst>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par>
                                <p:cTn id="14" presetID="18" presetClass="entr" presetSubtype="12"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strips(downLeft)">
                                      <p:cBhvr>
                                        <p:cTn id="16" dur="500"/>
                                        <p:tgtEl>
                                          <p:spTgt spid="5"/>
                                        </p:tgtEl>
                                      </p:cBhvr>
                                    </p:animEffect>
                                  </p:childTnLst>
                                </p:cTn>
                              </p:par>
                              <p:par>
                                <p:cTn id="17" presetID="18" presetClass="entr" presetSubtype="1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trips(downLeft)">
                                      <p:cBhvr>
                                        <p:cTn id="19" dur="500"/>
                                        <p:tgtEl>
                                          <p:spTgt spid="6"/>
                                        </p:tgtEl>
                                      </p:cBhvr>
                                    </p:animEffect>
                                  </p:childTnLst>
                                </p:cTn>
                              </p:par>
                              <p:par>
                                <p:cTn id="20" presetID="18" presetClass="entr" presetSubtype="12"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39750" y="333375"/>
            <a:ext cx="3527425" cy="368300"/>
          </a:xfrm>
          <a:prstGeom prst="rect">
            <a:avLst/>
          </a:prstGeom>
          <a:noFill/>
          <a:ln w="9525">
            <a:noFill/>
            <a:miter lim="800000"/>
            <a:headEnd/>
            <a:tailEnd/>
          </a:ln>
        </p:spPr>
        <p:txBody>
          <a:bodyPr>
            <a:spAutoFit/>
          </a:bodyPr>
          <a:lstStyle/>
          <a:p>
            <a:r>
              <a:rPr lang="zh-CN" altLang="en-US" b="1">
                <a:latin typeface="黑体" pitchFamily="2" charset="-122"/>
                <a:ea typeface="黑体" pitchFamily="2" charset="-122"/>
              </a:rPr>
              <a:t>第一次</a:t>
            </a:r>
            <a:r>
              <a:rPr lang="zh-CN" altLang="en-US" b="1">
                <a:latin typeface="华文楷体"/>
                <a:ea typeface="华文楷体"/>
                <a:cs typeface="华文楷体"/>
              </a:rPr>
              <a:t>打扫孩子们的班级：</a:t>
            </a:r>
          </a:p>
        </p:txBody>
      </p:sp>
      <p:pic>
        <p:nvPicPr>
          <p:cNvPr id="3" name="图片 2" descr="吴丹露帮学生做卫生.jpg"/>
          <p:cNvPicPr>
            <a:picLocks noChangeAspect="1"/>
          </p:cNvPicPr>
          <p:nvPr/>
        </p:nvPicPr>
        <p:blipFill>
          <a:blip r:embed="rId2"/>
          <a:stretch>
            <a:fillRect/>
          </a:stretch>
        </p:blipFill>
        <p:spPr>
          <a:xfrm>
            <a:off x="683568" y="994698"/>
            <a:ext cx="3960440" cy="2592288"/>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4" name="图片 3" descr="郑晓灵帮助学生擦黑板.jpg"/>
          <p:cNvPicPr>
            <a:picLocks noChangeAspect="1"/>
          </p:cNvPicPr>
          <p:nvPr/>
        </p:nvPicPr>
        <p:blipFill>
          <a:blip r:embed="rId3"/>
          <a:stretch>
            <a:fillRect/>
          </a:stretch>
        </p:blipFill>
        <p:spPr>
          <a:xfrm>
            <a:off x="683568" y="4005064"/>
            <a:ext cx="4032448" cy="2448272"/>
          </a:xfrm>
          <a:prstGeom prst="rect">
            <a:avLst/>
          </a:prstGeom>
          <a:ln w="88900" cap="sq" cmpd="thickThin">
            <a:solidFill>
              <a:srgbClr val="000000"/>
            </a:solidFill>
            <a:prstDash val="solid"/>
            <a:miter lim="800000"/>
            <a:headEnd/>
            <a:tailEnd/>
          </a:ln>
          <a:effectLst>
            <a:innerShdw blurRad="76200">
              <a:srgbClr val="000000"/>
            </a:innerShdw>
          </a:effectLst>
        </p:spPr>
      </p:pic>
      <p:pic>
        <p:nvPicPr>
          <p:cNvPr id="5" name="图片 4" descr="4.12 刘晨和同学打扫教室.jpg"/>
          <p:cNvPicPr>
            <a:picLocks noChangeAspect="1"/>
          </p:cNvPicPr>
          <p:nvPr/>
        </p:nvPicPr>
        <p:blipFill>
          <a:blip r:embed="rId4"/>
          <a:stretch>
            <a:fillRect/>
          </a:stretch>
        </p:blipFill>
        <p:spPr>
          <a:xfrm>
            <a:off x="5220072" y="1196752"/>
            <a:ext cx="3343300" cy="5040560"/>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in)">
                                      <p:cBhvr>
                                        <p:cTn id="13" dur="2000"/>
                                        <p:tgtEl>
                                          <p:spTgt spid="3"/>
                                        </p:tgtEl>
                                      </p:cBhvr>
                                    </p:animEffect>
                                  </p:childTnLst>
                                </p:cTn>
                              </p:par>
                              <p:par>
                                <p:cTn id="14" presetID="8" presetClass="entr" presetSubtype="16"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amond(in)">
                                      <p:cBhvr>
                                        <p:cTn id="16" dur="2000"/>
                                        <p:tgtEl>
                                          <p:spTgt spid="4"/>
                                        </p:tgtEl>
                                      </p:cBhvr>
                                    </p:animEffect>
                                  </p:childTnLst>
                                </p:cTn>
                              </p:par>
                              <p:par>
                                <p:cTn id="17" presetID="8" presetClass="entr" presetSubtype="16"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4925" y="404813"/>
            <a:ext cx="1096963" cy="5545137"/>
          </a:xfrm>
          <a:prstGeom prst="rect">
            <a:avLst/>
          </a:prstGeom>
          <a:noFill/>
          <a:ln w="9525">
            <a:noFill/>
            <a:miter lim="800000"/>
            <a:headEnd/>
            <a:tailEnd/>
          </a:ln>
        </p:spPr>
        <p:txBody>
          <a:bodyPr vert="eaVert">
            <a:spAutoFit/>
          </a:bodyPr>
          <a:lstStyle/>
          <a:p>
            <a:r>
              <a:rPr lang="zh-CN" altLang="en-US" sz="2000" b="1">
                <a:latin typeface="华文隶书"/>
                <a:ea typeface="华文隶书"/>
                <a:cs typeface="华文隶书"/>
              </a:rPr>
              <a:t>面对这么多的第一次      </a:t>
            </a:r>
            <a:endParaRPr lang="en-US" altLang="zh-CN" sz="2000" b="1">
              <a:latin typeface="华文隶书"/>
              <a:ea typeface="华文隶书"/>
              <a:cs typeface="华文隶书"/>
            </a:endParaRPr>
          </a:p>
          <a:p>
            <a:r>
              <a:rPr lang="en-US" altLang="zh-CN" sz="2000" b="1">
                <a:latin typeface="华文隶书"/>
                <a:ea typeface="华文隶书"/>
                <a:cs typeface="华文隶书"/>
              </a:rPr>
              <a:t>                                       </a:t>
            </a:r>
            <a:r>
              <a:rPr lang="zh-CN" altLang="en-US" sz="2000" b="1">
                <a:latin typeface="华文隶书"/>
                <a:ea typeface="华文隶书"/>
                <a:cs typeface="华文隶书"/>
              </a:rPr>
              <a:t>  慢慢得，我们学到了很多 </a:t>
            </a:r>
          </a:p>
        </p:txBody>
      </p:sp>
      <p:sp>
        <p:nvSpPr>
          <p:cNvPr id="1026" name="Rectangle 2"/>
          <p:cNvSpPr>
            <a:spLocks noChangeArrowheads="1"/>
          </p:cNvSpPr>
          <p:nvPr/>
        </p:nvSpPr>
        <p:spPr bwMode="auto">
          <a:xfrm>
            <a:off x="1116013" y="1344613"/>
            <a:ext cx="7812087" cy="4054475"/>
          </a:xfrm>
          <a:prstGeom prst="rect">
            <a:avLst/>
          </a:prstGeom>
          <a:noFill/>
          <a:ln w="9525">
            <a:noFill/>
            <a:miter lim="800000"/>
            <a:headEnd/>
            <a:tailEnd/>
          </a:ln>
        </p:spPr>
        <p:txBody>
          <a:bodyPr anchor="ctr">
            <a:spAutoFit/>
          </a:bodyPr>
          <a:lstStyle/>
          <a:p>
            <a:r>
              <a:rPr lang="en-US" altLang="zh-CN" sz="2000">
                <a:latin typeface="宋体" charset="-122"/>
                <a:cs typeface="Times New Roman" pitchFamily="18" charset="0"/>
              </a:rPr>
              <a:t>    </a:t>
            </a:r>
            <a:r>
              <a:rPr lang="zh-CN" altLang="en-US" sz="2000">
                <a:latin typeface="宋体" charset="-122"/>
                <a:cs typeface="Times New Roman" pitchFamily="18" charset="0"/>
              </a:rPr>
              <a:t>老师告诉我说，在让学生做这件事前，一定要和他们解释清楚，不然他们就会有很多疑问，要把每个步骤都和他们说清楚。在与见习老师交流时，老师先是让我自己评价自己，我意识到时间的安排不妥。结果老师给我了很关键的点醒，她说我这节课的课堂目标不准确，没有课堂目标就没办法设置环节，她建议我下次先定出目标，再去设计一步一步的层次，并结合情景，让课堂丰满紧凑。我认真记下老师的提点，吸取教训。</a:t>
            </a:r>
          </a:p>
          <a:p>
            <a:r>
              <a:rPr lang="zh-CN" altLang="zh-CN" sz="2000">
                <a:latin typeface="Calibri" pitchFamily="34" charset="0"/>
              </a:rPr>
              <a:t>         听指导老师上班队课时也是受益匪浅，首先必须树立一个严肃的形象，还记得做自我介绍的时候，我们用了</a:t>
            </a:r>
            <a:r>
              <a:rPr lang="en-US" altLang="zh-CN" sz="2000">
                <a:latin typeface="Calibri" pitchFamily="34" charset="0"/>
              </a:rPr>
              <a:t>"</a:t>
            </a:r>
            <a:r>
              <a:rPr lang="zh-CN" altLang="zh-CN" sz="2000">
                <a:latin typeface="Calibri" pitchFamily="34" charset="0"/>
              </a:rPr>
              <a:t>做朋友</a:t>
            </a:r>
            <a:r>
              <a:rPr lang="en-US" altLang="zh-CN" sz="2000">
                <a:latin typeface="Calibri" pitchFamily="34" charset="0"/>
              </a:rPr>
              <a:t>"</a:t>
            </a:r>
            <a:r>
              <a:rPr lang="zh-CN" altLang="zh-CN" sz="2000">
                <a:latin typeface="Calibri" pitchFamily="34" charset="0"/>
              </a:rPr>
              <a:t>这个词语，本以为这样会拉近与孩子之间的距离，没想到这却是一个不好的做法！后来私下老师说道</a:t>
            </a:r>
            <a:r>
              <a:rPr lang="en-US" altLang="zh-CN" sz="2000">
                <a:latin typeface="Calibri" pitchFamily="34" charset="0"/>
              </a:rPr>
              <a:t>:"</a:t>
            </a:r>
            <a:r>
              <a:rPr lang="zh-CN" altLang="zh-CN" sz="2000">
                <a:latin typeface="Calibri" pitchFamily="34" charset="0"/>
              </a:rPr>
              <a:t>不能与孩子说做朋友这样的话，因为老师要让孩子们正确的认识到我们是老师，因为孩子们都还小，如果我们谈话过于轻松，以后孩子可能就会不听你的话，比较难教导！</a:t>
            </a:r>
            <a:r>
              <a:rPr lang="en-US" altLang="zh-CN" sz="2000">
                <a:latin typeface="Calibri" pitchFamily="34" charset="0"/>
              </a:rPr>
              <a:t>"</a:t>
            </a:r>
            <a:endParaRPr lang="zh-CN" altLang="zh-CN" sz="20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1026"/>
                                        </p:tgtEl>
                                        <p:attrNameLst>
                                          <p:attrName>style.visibility</p:attrName>
                                        </p:attrNameLst>
                                      </p:cBhvr>
                                      <p:to>
                                        <p:strVal val="visible"/>
                                      </p:to>
                                    </p:set>
                                    <p:anim calcmode="discrete" valueType="clr">
                                      <p:cBhvr override="childStyle">
                                        <p:cTn id="25" dur="80"/>
                                        <p:tgtEl>
                                          <p:spTgt spid="1026"/>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1026"/>
                                        </p:tgtEl>
                                        <p:attrNameLst>
                                          <p:attrName>fillcolor</p:attrName>
                                        </p:attrNameLst>
                                      </p:cBhvr>
                                      <p:tavLst>
                                        <p:tav tm="0">
                                          <p:val>
                                            <p:clrVal>
                                              <a:schemeClr val="accent2"/>
                                            </p:clrVal>
                                          </p:val>
                                        </p:tav>
                                        <p:tav tm="50000">
                                          <p:val>
                                            <p:clrVal>
                                              <a:schemeClr val="hlink"/>
                                            </p:clrVal>
                                          </p:val>
                                        </p:tav>
                                      </p:tavLst>
                                    </p:anim>
                                    <p:set>
                                      <p:cBhvr>
                                        <p:cTn id="27" dur="80"/>
                                        <p:tgtEl>
                                          <p:spTgt spid="102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26"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1145</Words>
  <Application>WPS 演示</Application>
  <PresentationFormat>全屏显示(4:3)</PresentationFormat>
  <Paragraphs>35</Paragraphs>
  <Slides>12</Slides>
  <Notes>1</Notes>
  <HiddenSlides>0</HiddenSlides>
  <MMClips>1</MMClips>
  <ScaleCrop>false</ScaleCrop>
  <HeadingPairs>
    <vt:vector size="6" baseType="variant">
      <vt:variant>
        <vt:lpstr>已用的字体</vt:lpstr>
      </vt:variant>
      <vt:variant>
        <vt:i4>9</vt:i4>
      </vt:variant>
      <vt:variant>
        <vt:lpstr>演示文稿设计模板</vt:lpstr>
      </vt:variant>
      <vt:variant>
        <vt:i4>1</vt:i4>
      </vt:variant>
      <vt:variant>
        <vt:lpstr>幻灯片标题</vt:lpstr>
      </vt:variant>
      <vt:variant>
        <vt:i4>12</vt:i4>
      </vt:variant>
    </vt:vector>
  </HeadingPairs>
  <TitlesOfParts>
    <vt:vector size="22" baseType="lpstr">
      <vt:lpstr>Calibri</vt:lpstr>
      <vt:lpstr>宋体</vt:lpstr>
      <vt:lpstr>Arial</vt:lpstr>
      <vt:lpstr>华文琥珀</vt:lpstr>
      <vt:lpstr>黑体</vt:lpstr>
      <vt:lpstr>华文行楷</vt:lpstr>
      <vt:lpstr>华文楷体</vt:lpstr>
      <vt:lpstr>华文隶书</vt:lpstr>
      <vt:lpstr>Times New Roman</vt:lpstr>
      <vt:lpstr>Office 主题</vt:lpstr>
      <vt:lpstr>2016-2017学年第一学期外语系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2016-2017学年第一学期外语系</dc:title>
  <dc:creator>BD</dc:creator>
  <cp:lastModifiedBy>微软中国</cp:lastModifiedBy>
  <cp:revision>40</cp:revision>
  <dcterms:created xsi:type="dcterms:W3CDTF">2017-04-15T02:22:00Z</dcterms:created>
  <dcterms:modified xsi:type="dcterms:W3CDTF">2017-04-25T01:42:31Z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