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3"/>
    <p:sldId id="257" r:id="rId4"/>
    <p:sldId id="259" r:id="rId5"/>
    <p:sldId id="258" r:id="rId6"/>
    <p:sldId id="281" r:id="rId7"/>
    <p:sldId id="260" r:id="rId8"/>
    <p:sldId id="261" r:id="rId9"/>
    <p:sldId id="262" r:id="rId10"/>
    <p:sldId id="263" r:id="rId11"/>
    <p:sldId id="265" r:id="rId12"/>
    <p:sldId id="264" r:id="rId13"/>
    <p:sldId id="266" r:id="rId14"/>
    <p:sldId id="267" r:id="rId15"/>
    <p:sldId id="272" r:id="rId16"/>
    <p:sldId id="268" r:id="rId17"/>
    <p:sldId id="269" r:id="rId18"/>
    <p:sldId id="270" r:id="rId19"/>
    <p:sldId id="271" r:id="rId20"/>
    <p:sldId id="273" r:id="rId21"/>
    <p:sldId id="280" r:id="rId23"/>
    <p:sldId id="274" r:id="rId24"/>
    <p:sldId id="275"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50" d="100"/>
          <a:sy n="50" d="100"/>
        </p:scale>
        <p:origin x="-1262" y="-79"/>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
        <p:nvSpPr>
          <p:cNvPr id="4" name="灯片编号占位符 3"/>
          <p:cNvSpPr>
            <a:spLocks noGrp="1"/>
          </p:cNvSpPr>
          <p:nvPr>
            <p:ph type="sldNum" sz="quarter" idx="5"/>
          </p:nvPr>
        </p:nvSpPr>
        <p:spPr/>
        <p:txBody>
          <a:bodyPr/>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D5B6A61-8880-4DE2-A781-35CD3119160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8BD3E2-519F-44E5-A3AB-831928EC7CAD}" type="slidenum">
              <a:rPr lang="zh-CN" altLang="en-US" smtClean="0"/>
            </a:fld>
            <a:endParaRPr lang="zh-CN" altLang="en-US"/>
          </a:p>
        </p:txBody>
      </p:sp>
    </p:spTree>
  </p:cSld>
  <p:clrMapOvr>
    <a:masterClrMapping/>
  </p:clrMapOvr>
  <p:transition>
    <p:wip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D5B6A61-8880-4DE2-A781-35CD3119160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8BD3E2-519F-44E5-A3AB-831928EC7CAD}" type="slidenum">
              <a:rPr lang="zh-CN" altLang="en-US" smtClean="0"/>
            </a:fld>
            <a:endParaRPr lang="zh-CN" altLang="en-US"/>
          </a:p>
        </p:txBody>
      </p:sp>
    </p:spTree>
  </p:cSld>
  <p:clrMapOvr>
    <a:masterClrMapping/>
  </p:clrMapOvr>
  <p:transition>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D5B6A61-8880-4DE2-A781-35CD3119160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8BD3E2-519F-44E5-A3AB-831928EC7CAD}" type="slidenum">
              <a:rPr lang="zh-CN" altLang="en-US" smtClean="0"/>
            </a:fld>
            <a:endParaRPr lang="zh-CN" altLang="en-US"/>
          </a:p>
        </p:txBody>
      </p:sp>
    </p:spTree>
  </p:cSld>
  <p:clrMapOvr>
    <a:masterClrMapping/>
  </p:clrMapOvr>
  <p:transition>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D5B6A61-8880-4DE2-A781-35CD3119160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8BD3E2-519F-44E5-A3AB-831928EC7CAD}" type="slidenum">
              <a:rPr lang="zh-CN" altLang="en-US" smtClean="0"/>
            </a:fld>
            <a:endParaRPr lang="zh-CN" altLang="en-US"/>
          </a:p>
        </p:txBody>
      </p:sp>
    </p:spTree>
  </p:cSld>
  <p:clrMapOvr>
    <a:masterClrMapping/>
  </p:clrMapOvr>
  <p:transition>
    <p:wip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D5B6A61-8880-4DE2-A781-35CD3119160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8BD3E2-519F-44E5-A3AB-831928EC7CAD}" type="slidenum">
              <a:rPr lang="zh-CN" altLang="en-US" smtClean="0"/>
            </a:fld>
            <a:endParaRPr lang="zh-CN" altLang="en-US"/>
          </a:p>
        </p:txBody>
      </p:sp>
    </p:spTree>
  </p:cSld>
  <p:clrMapOvr>
    <a:masterClrMapping/>
  </p:clrMapOvr>
  <p:transition>
    <p:wip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D5B6A61-8880-4DE2-A781-35CD3119160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8BD3E2-519F-44E5-A3AB-831928EC7CAD}" type="slidenum">
              <a:rPr lang="zh-CN" altLang="en-US" smtClean="0"/>
            </a:fld>
            <a:endParaRPr lang="zh-CN" altLang="en-US"/>
          </a:p>
        </p:txBody>
      </p:sp>
    </p:spTree>
  </p:cSld>
  <p:clrMapOvr>
    <a:masterClrMapping/>
  </p:clrMapOvr>
  <p:transition>
    <p:wip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D5B6A61-8880-4DE2-A781-35CD3119160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98BD3E2-519F-44E5-A3AB-831928EC7CAD}" type="slidenum">
              <a:rPr lang="zh-CN" altLang="en-US" smtClean="0"/>
            </a:fld>
            <a:endParaRPr lang="zh-CN" altLang="en-US"/>
          </a:p>
        </p:txBody>
      </p:sp>
    </p:spTree>
  </p:cSld>
  <p:clrMapOvr>
    <a:masterClrMapping/>
  </p:clrMapOvr>
  <p:transition>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D5B6A61-8880-4DE2-A781-35CD3119160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98BD3E2-519F-44E5-A3AB-831928EC7CAD}" type="slidenum">
              <a:rPr lang="zh-CN" altLang="en-US" smtClean="0"/>
            </a:fld>
            <a:endParaRPr lang="zh-CN" altLang="en-US"/>
          </a:p>
        </p:txBody>
      </p:sp>
    </p:spTree>
  </p:cSld>
  <p:clrMapOvr>
    <a:masterClrMapping/>
  </p:clrMapOvr>
  <p:transition>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5B6A61-8880-4DE2-A781-35CD3119160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98BD3E2-519F-44E5-A3AB-831928EC7CAD}" type="slidenum">
              <a:rPr lang="zh-CN" altLang="en-US" smtClean="0"/>
            </a:fld>
            <a:endParaRPr lang="zh-CN" altLang="en-US"/>
          </a:p>
        </p:txBody>
      </p:sp>
    </p:spTree>
  </p:cSld>
  <p:clrMapOvr>
    <a:masterClrMapping/>
  </p:clrMapOvr>
  <p:transition>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D5B6A61-8880-4DE2-A781-35CD3119160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8BD3E2-519F-44E5-A3AB-831928EC7CAD}" type="slidenum">
              <a:rPr lang="zh-CN" altLang="en-US" smtClean="0"/>
            </a:fld>
            <a:endParaRPr lang="zh-CN" altLang="en-US"/>
          </a:p>
        </p:txBody>
      </p:sp>
    </p:spTree>
  </p:cSld>
  <p:clrMapOvr>
    <a:masterClrMapping/>
  </p:clrMapOvr>
  <p:transition>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D5B6A61-8880-4DE2-A781-35CD3119160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98BD3E2-519F-44E5-A3AB-831928EC7CAD}" type="slidenum">
              <a:rPr lang="zh-CN" altLang="en-US" smtClean="0"/>
            </a:fld>
            <a:endParaRPr lang="zh-CN" altLang="en-US"/>
          </a:p>
        </p:txBody>
      </p:sp>
    </p:spTree>
  </p:cSld>
  <p:clrMapOvr>
    <a:masterClrMapping/>
  </p:clrMapOvr>
  <p:transition>
    <p:wip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5B6A61-8880-4DE2-A781-35CD3119160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8BD3E2-519F-44E5-A3AB-831928EC7CA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ip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png"/><Relationship Id="rId1"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475740" y="4364990"/>
            <a:ext cx="7121525" cy="1752600"/>
          </a:xfrm>
        </p:spPr>
        <p:txBody>
          <a:bodyPr>
            <a:normAutofit/>
          </a:bodyPr>
          <a:lstStyle/>
          <a:p>
            <a:pPr algn="ctr"/>
            <a:r>
              <a:rPr lang="en-US" altLang="zh-CN" dirty="0" smtClean="0"/>
              <a:t>  </a:t>
            </a:r>
            <a:r>
              <a:rPr lang="zh-CN" alt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福州佳文幼儿园（正祥园）</a:t>
            </a:r>
            <a:endParaRPr lang="zh-CN" altLang="en-US" sz="4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矩形 4"/>
          <p:cNvSpPr/>
          <p:nvPr/>
        </p:nvSpPr>
        <p:spPr>
          <a:xfrm>
            <a:off x="874395" y="1052830"/>
            <a:ext cx="6719570" cy="193802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altLang="zh-CN"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2016-2017</a:t>
            </a:r>
            <a:r>
              <a:rPr lang="zh-CN" altLang="zh-CN"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学年第二学期</a:t>
            </a:r>
            <a:r>
              <a:rPr lang="en-US" altLang="zh-CN"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2015</a:t>
            </a:r>
            <a:r>
              <a:rPr lang="zh-CN" altLang="en-US"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级学前教育（英语方向）</a:t>
            </a:r>
            <a:endParaRPr lang="zh-CN" altLang="en-US"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zh-CN" altLang="en-US"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专业教育见习简报</a:t>
            </a:r>
            <a:endParaRPr lang="zh-CN" altLang="en-US" sz="40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scene3d>
              <a:camera prst="orthographicFront"/>
              <a:lightRig rig="threePt" dir="t"/>
            </a:scene3d>
          </a:bodyPr>
          <a:lstStyle/>
          <a:p>
            <a:r>
              <a:rPr lang="zh-CN" altLang="en-US" dirty="0" smtClean="0">
                <a:ln w="9525" cmpd="sng">
                  <a:solidFill>
                    <a:schemeClr val="accent1"/>
                  </a:solidFill>
                  <a:prstDash val="solid"/>
                </a:ln>
                <a:solidFill>
                  <a:srgbClr val="70AD47">
                    <a:tint val="1000"/>
                  </a:srgbClr>
                </a:solidFill>
                <a:effectLst>
                  <a:glow rad="38100">
                    <a:schemeClr val="accent1">
                      <a:alpha val="40000"/>
                    </a:schemeClr>
                  </a:glow>
                </a:effectLst>
              </a:rPr>
              <a:t>新老师开始上课啦！</a:t>
            </a:r>
            <a:endParaRPr lang="zh-CN" altLang="en-US" dirty="0" smtClean="0">
              <a:ln w="9525" cmpd="sng">
                <a:solidFill>
                  <a:schemeClr val="accent1"/>
                </a:solidFill>
                <a:prstDash val="solid"/>
              </a:ln>
              <a:solidFill>
                <a:srgbClr val="70AD47">
                  <a:tint val="1000"/>
                </a:srgbClr>
              </a:solidFill>
              <a:effectLst>
                <a:glow rad="38100">
                  <a:schemeClr val="accent1">
                    <a:alpha val="40000"/>
                  </a:schemeClr>
                </a:glow>
              </a:effectLst>
            </a:endParaRPr>
          </a:p>
        </p:txBody>
      </p:sp>
      <p:sp>
        <p:nvSpPr>
          <p:cNvPr id="6" name="TextBox 5"/>
          <p:cNvSpPr txBox="1"/>
          <p:nvPr/>
        </p:nvSpPr>
        <p:spPr>
          <a:xfrm>
            <a:off x="4714876" y="1500174"/>
            <a:ext cx="4214842" cy="369332"/>
          </a:xfrm>
          <a:prstGeom prst="rect">
            <a:avLst/>
          </a:prstGeom>
          <a:noFill/>
        </p:spPr>
        <p:txBody>
          <a:bodyPr wrap="square" rtlCol="0">
            <a:spAutoFit/>
          </a:bodyPr>
          <a:lstStyle/>
          <a:p>
            <a:endParaRPr lang="zh-CN" altLang="en-US" dirty="0"/>
          </a:p>
        </p:txBody>
      </p:sp>
      <p:sp>
        <p:nvSpPr>
          <p:cNvPr id="7" name="矩形 6"/>
          <p:cNvSpPr/>
          <p:nvPr/>
        </p:nvSpPr>
        <p:spPr>
          <a:xfrm>
            <a:off x="4786314" y="1500174"/>
            <a:ext cx="4214842" cy="4117975"/>
          </a:xfrm>
          <a:prstGeom prst="rect">
            <a:avLst/>
          </a:prstGeom>
        </p:spPr>
        <p:txBody>
          <a:bodyPr wrap="square">
            <a:spAutoFit/>
          </a:bodyPr>
          <a:lstStyle/>
          <a:p>
            <a:r>
              <a:rPr lang="zh-CN" altLang="en-US" sz="2400" dirty="0" smtClean="0"/>
              <a:t>晓婷同学说</a:t>
            </a:r>
            <a:r>
              <a:rPr lang="en-US" altLang="zh-CN" sz="2400" dirty="0" smtClean="0"/>
              <a:t>:</a:t>
            </a:r>
            <a:r>
              <a:rPr lang="zh-CN" altLang="en-US" sz="2400" dirty="0" smtClean="0"/>
              <a:t>回顾这些日子，我学到了许多幼儿园的实际操作经验，这为我以后的工作打下了坚实的基础，成为我珍视的宝贵财富。在这段时间里，我尝试了许多人生的不同际遇，它教会了我执着，坚持，奋斗，理解和珍惜。这是我在学校里学不到的。这几周的见习，是苦中有甜，累中有乐，回味无穷</a:t>
            </a:r>
            <a:r>
              <a:rPr lang="zh-CN" altLang="en-US" sz="2000" dirty="0" smtClean="0"/>
              <a:t>。</a:t>
            </a:r>
            <a:endParaRPr lang="zh-CN" altLang="en-US" sz="2000" dirty="0"/>
          </a:p>
        </p:txBody>
      </p:sp>
      <p:pic>
        <p:nvPicPr>
          <p:cNvPr id="3" name="图片 2"/>
          <p:cNvPicPr>
            <a:picLocks noChangeAspect="1"/>
          </p:cNvPicPr>
          <p:nvPr/>
        </p:nvPicPr>
        <p:blipFill>
          <a:blip r:embed="rId1"/>
          <a:srcRect/>
          <a:stretch>
            <a:fillRect/>
          </a:stretch>
        </p:blipFill>
        <p:spPr>
          <a:xfrm>
            <a:off x="323850" y="2277110"/>
            <a:ext cx="4148455" cy="2333625"/>
          </a:xfrm>
          <a:prstGeom prst="rect">
            <a:avLst/>
          </a:prstGeom>
        </p:spPr>
      </p:pic>
    </p:spTree>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274638"/>
            <a:ext cx="8929718" cy="1143000"/>
          </a:xfrm>
        </p:spPr>
        <p:txBody>
          <a:bodyPr>
            <a:normAutofit fontScale="90000"/>
            <a:scene3d>
              <a:camera prst="orthographicFront"/>
              <a:lightRig rig="threePt" dir="t"/>
            </a:scene3d>
          </a:bodyPr>
          <a:lstStyle/>
          <a:p>
            <a:r>
              <a:rPr lang="zh-CN" altLang="en-US" dirty="0" smtClean="0">
                <a:ln w="9525" cmpd="sng">
                  <a:solidFill>
                    <a:schemeClr val="accent1"/>
                  </a:solidFill>
                  <a:prstDash val="solid"/>
                </a:ln>
                <a:solidFill>
                  <a:srgbClr val="70AD47">
                    <a:tint val="1000"/>
                  </a:srgbClr>
                </a:solidFill>
                <a:effectLst>
                  <a:glow rad="38100">
                    <a:schemeClr val="accent1">
                      <a:alpha val="40000"/>
                    </a:schemeClr>
                  </a:glow>
                </a:effectLst>
              </a:rPr>
              <a:t>实践篇：宝贝们眼中的我们</a:t>
            </a:r>
            <a:r>
              <a:rPr lang="en-US" altLang="zh-CN" dirty="0" smtClean="0">
                <a:ln w="9525" cmpd="sng">
                  <a:solidFill>
                    <a:schemeClr val="accent1"/>
                  </a:solidFill>
                  <a:prstDash val="solid"/>
                </a:ln>
                <a:solidFill>
                  <a:srgbClr val="70AD47">
                    <a:tint val="1000"/>
                  </a:srgbClr>
                </a:solidFill>
                <a:effectLst>
                  <a:glow rad="38100">
                    <a:schemeClr val="accent1">
                      <a:alpha val="40000"/>
                    </a:schemeClr>
                  </a:glow>
                </a:effectLst>
              </a:rPr>
              <a:t>——</a:t>
            </a:r>
            <a:r>
              <a:rPr lang="zh-CN" altLang="en-US" dirty="0" smtClean="0">
                <a:ln w="9525" cmpd="sng">
                  <a:solidFill>
                    <a:schemeClr val="accent1"/>
                  </a:solidFill>
                  <a:prstDash val="solid"/>
                </a:ln>
                <a:solidFill>
                  <a:srgbClr val="70AD47">
                    <a:tint val="1000"/>
                  </a:srgbClr>
                </a:solidFill>
                <a:effectLst>
                  <a:glow rad="38100">
                    <a:schemeClr val="accent1">
                      <a:alpha val="40000"/>
                    </a:schemeClr>
                  </a:glow>
                </a:effectLst>
              </a:rPr>
              <a:t>上课啦</a:t>
            </a:r>
            <a:endParaRPr lang="zh-CN" altLang="en-US" dirty="0" smtClean="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3" name="图片 2" descr="EF15D844DC2AB3BA4A007CD869328B51"/>
          <p:cNvPicPr>
            <a:picLocks noChangeAspect="1"/>
          </p:cNvPicPr>
          <p:nvPr/>
        </p:nvPicPr>
        <p:blipFill>
          <a:blip r:embed="rId1"/>
          <a:srcRect/>
          <a:stretch>
            <a:fillRect/>
          </a:stretch>
        </p:blipFill>
        <p:spPr>
          <a:xfrm>
            <a:off x="395605" y="2132965"/>
            <a:ext cx="3898900" cy="2924175"/>
          </a:xfrm>
          <a:prstGeom prst="rect">
            <a:avLst/>
          </a:prstGeom>
        </p:spPr>
      </p:pic>
      <p:pic>
        <p:nvPicPr>
          <p:cNvPr id="5" name="图片 4" descr="32AA0747AF3F7A5BCEA33D76E6E913AE"/>
          <p:cNvPicPr>
            <a:picLocks noChangeAspect="1"/>
          </p:cNvPicPr>
          <p:nvPr/>
        </p:nvPicPr>
        <p:blipFill>
          <a:blip r:embed="rId2"/>
          <a:srcRect/>
          <a:stretch>
            <a:fillRect/>
          </a:stretch>
        </p:blipFill>
        <p:spPr>
          <a:xfrm>
            <a:off x="4716145" y="2132965"/>
            <a:ext cx="3986530" cy="2990215"/>
          </a:xfrm>
          <a:prstGeom prst="rect">
            <a:avLst/>
          </a:prstGeom>
        </p:spPr>
      </p:pic>
    </p:spTree>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小朋友们跃跃欲试回答问题</a:t>
            </a:r>
            <a:endParaRPr lang="zh-CN" altLang="en-US"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6" name="TextBox 5"/>
          <p:cNvSpPr txBox="1"/>
          <p:nvPr/>
        </p:nvSpPr>
        <p:spPr>
          <a:xfrm>
            <a:off x="4643438" y="1428736"/>
            <a:ext cx="3929090" cy="5215255"/>
          </a:xfrm>
          <a:prstGeom prst="rect">
            <a:avLst/>
          </a:prstGeom>
          <a:noFill/>
        </p:spPr>
        <p:txBody>
          <a:bodyPr wrap="square" rtlCol="0">
            <a:spAutoFit/>
          </a:bodyPr>
          <a:lstStyle/>
          <a:p>
            <a:r>
              <a:rPr lang="zh-CN" altLang="en-US" sz="2400" dirty="0" smtClean="0"/>
              <a:t>莉芳同学说</a:t>
            </a:r>
            <a:r>
              <a:rPr lang="en-US" altLang="zh-CN" sz="2400" dirty="0" smtClean="0"/>
              <a:t>:</a:t>
            </a:r>
            <a:r>
              <a:rPr lang="zh-CN" altLang="en-US" sz="2400" dirty="0" smtClean="0"/>
              <a:t>在实习期间，最大的感受就是理想与现实的差距很大。当我写好一份教案，认真地在脑海模拟几次上课的流程和情景后，我以为那节课可以上的很好了，但事实却不是这样。上课时间的把握，各个步骤的衔接，幼儿情绪的调动，课堂秩序的维持等不确定的因素，对教师的组织能力和控制能力提出了比我想象中更高的要求。而这些也是我以后要注意和提高的。</a:t>
            </a:r>
            <a:endParaRPr lang="zh-CN" altLang="en-US" sz="2400" dirty="0"/>
          </a:p>
        </p:txBody>
      </p:sp>
      <p:pic>
        <p:nvPicPr>
          <p:cNvPr id="3" name="图片 2"/>
          <p:cNvPicPr>
            <a:picLocks noChangeAspect="1"/>
          </p:cNvPicPr>
          <p:nvPr/>
        </p:nvPicPr>
        <p:blipFill>
          <a:blip r:embed="rId1"/>
          <a:srcRect/>
          <a:stretch>
            <a:fillRect/>
          </a:stretch>
        </p:blipFill>
        <p:spPr>
          <a:xfrm>
            <a:off x="323850" y="2277110"/>
            <a:ext cx="4058920" cy="2283460"/>
          </a:xfrm>
          <a:prstGeom prst="rect">
            <a:avLst/>
          </a:prstGeom>
        </p:spPr>
      </p:pic>
    </p:spTree>
  </p:cSld>
  <p:clrMapOvr>
    <a:masterClrMapping/>
  </p:clrMapOvr>
  <p:transition>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小朋友们跟着新老师做游戏</a:t>
            </a:r>
            <a:endParaRPr lang="zh-CN" altLang="en-US"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6" name="TextBox 5"/>
          <p:cNvSpPr txBox="1"/>
          <p:nvPr/>
        </p:nvSpPr>
        <p:spPr>
          <a:xfrm>
            <a:off x="4500562" y="1500174"/>
            <a:ext cx="4357718" cy="4708981"/>
          </a:xfrm>
          <a:prstGeom prst="rect">
            <a:avLst/>
          </a:prstGeom>
          <a:noFill/>
        </p:spPr>
        <p:txBody>
          <a:bodyPr wrap="square" rtlCol="0">
            <a:spAutoFit/>
          </a:bodyPr>
          <a:lstStyle/>
          <a:p>
            <a:r>
              <a:rPr lang="zh-CN" altLang="en-US" sz="2000" dirty="0" smtClean="0"/>
              <a:t>奕星同学说</a:t>
            </a:r>
            <a:r>
              <a:rPr lang="en-US" altLang="zh-CN" sz="2000" dirty="0" smtClean="0"/>
              <a:t>:</a:t>
            </a:r>
            <a:r>
              <a:rPr lang="zh-CN" altLang="en-US" sz="2000" dirty="0" smtClean="0"/>
              <a:t>时间飞逝，一学期的见习就要结束了，这学期的见习中，虽然有很多不足的地方。但却收获颇多。要始终保持微笑，去关爱每一位幼儿。很感谢我的指导老师，耐心的指导我们，也感谢大一班的孩子们，我们一起长大，我也从你们的身上学到不少的知识。要与班级老师了解一日生活安排和情况，要及早做计划制定与预教；要注意保教结合，关注孩子的安全，做到眼观六路、耳听八方；要进行自我及时的反思和自我分析，珍惜实习机会，因为快乐，所以更应用心做好。今后我一定努力在教师这条道路上让自己变成一颗闪亮的星星</a:t>
            </a:r>
            <a:endParaRPr lang="zh-CN" altLang="en-US" sz="2000" dirty="0"/>
          </a:p>
        </p:txBody>
      </p:sp>
      <p:pic>
        <p:nvPicPr>
          <p:cNvPr id="1073742853" name="图片 1073742852"/>
          <p:cNvPicPr preferRelativeResize="0">
            <a:picLocks noChangeAspect="1"/>
          </p:cNvPicPr>
          <p:nvPr/>
        </p:nvPicPr>
        <p:blipFill>
          <a:blip r:embed="rId1"/>
          <a:srcRect/>
          <a:stretch>
            <a:fillRect/>
          </a:stretch>
        </p:blipFill>
        <p:spPr>
          <a:xfrm>
            <a:off x="323850" y="2132965"/>
            <a:ext cx="3959860" cy="2794635"/>
          </a:xfrm>
          <a:prstGeom prst="rect">
            <a:avLst/>
          </a:prstGeom>
          <a:noFill/>
          <a:ln w="9525">
            <a:noFill/>
            <a:miter/>
          </a:ln>
        </p:spPr>
      </p:pic>
    </p:spTree>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新老师教小朋友们作手工</a:t>
            </a:r>
            <a:endParaRPr lang="zh-CN" altLang="en-US" dirty="0"/>
          </a:p>
        </p:txBody>
      </p:sp>
      <p:sp>
        <p:nvSpPr>
          <p:cNvPr id="6" name="TextBox 5"/>
          <p:cNvSpPr txBox="1"/>
          <p:nvPr/>
        </p:nvSpPr>
        <p:spPr>
          <a:xfrm>
            <a:off x="5000628" y="1571612"/>
            <a:ext cx="2786082" cy="369332"/>
          </a:xfrm>
          <a:prstGeom prst="rect">
            <a:avLst/>
          </a:prstGeom>
          <a:noFill/>
        </p:spPr>
        <p:txBody>
          <a:bodyPr wrap="square" rtlCol="0">
            <a:spAutoFit/>
          </a:bodyPr>
          <a:lstStyle/>
          <a:p>
            <a:endParaRPr lang="zh-CN" altLang="en-US"/>
          </a:p>
        </p:txBody>
      </p:sp>
      <p:sp>
        <p:nvSpPr>
          <p:cNvPr id="7" name="矩形 6"/>
          <p:cNvSpPr/>
          <p:nvPr/>
        </p:nvSpPr>
        <p:spPr>
          <a:xfrm>
            <a:off x="4572000" y="1643050"/>
            <a:ext cx="4572000" cy="4483735"/>
          </a:xfrm>
          <a:prstGeom prst="rect">
            <a:avLst/>
          </a:prstGeom>
        </p:spPr>
        <p:txBody>
          <a:bodyPr>
            <a:spAutoFit/>
          </a:bodyPr>
          <a:lstStyle/>
          <a:p>
            <a:r>
              <a:rPr lang="zh-CN" altLang="en-US" sz="2400" dirty="0" smtClean="0"/>
              <a:t>玉婷同学说</a:t>
            </a:r>
            <a:r>
              <a:rPr lang="en-US" altLang="zh-CN" sz="2400" dirty="0" smtClean="0"/>
              <a:t>:</a:t>
            </a:r>
            <a:r>
              <a:rPr lang="zh-CN" altLang="en-US" sz="2400" dirty="0" smtClean="0"/>
              <a:t>在这一学期的实习过程中，我深深的感觉到自己所学的知识的肤浅和在实践运用中知识的匮乏。刚开始的时候，看老师上课感觉挺容易的，到后来自己要上课了，才感到紧张和对一些工作无从下手，茫然不知所措，这些让我感到非常的难过。在学校总以为自己学的不错，一旦接触到时间，才发现自己知道的是多么少，真正领悟到学无止境的含义。</a:t>
            </a:r>
            <a:endParaRPr lang="zh-CN" altLang="en-US" sz="2400" dirty="0"/>
          </a:p>
        </p:txBody>
      </p:sp>
      <p:pic>
        <p:nvPicPr>
          <p:cNvPr id="3" name="图片 2"/>
          <p:cNvPicPr>
            <a:picLocks noChangeAspect="1"/>
          </p:cNvPicPr>
          <p:nvPr/>
        </p:nvPicPr>
        <p:blipFill>
          <a:blip r:embed="rId1"/>
          <a:srcRect/>
          <a:stretch>
            <a:fillRect/>
          </a:stretch>
        </p:blipFill>
        <p:spPr>
          <a:xfrm>
            <a:off x="323850" y="2204720"/>
            <a:ext cx="4050030" cy="3037840"/>
          </a:xfrm>
          <a:prstGeom prst="rect">
            <a:avLst/>
          </a:prstGeom>
        </p:spPr>
      </p:pic>
    </p:spTree>
  </p:cSld>
  <p:clrMapOvr>
    <a:masterClrMapping/>
  </p:clrMapOvr>
  <p:transition>
    <p:wipe/>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400" b="1" dirty="0" smtClea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内心感想</a:t>
            </a:r>
            <a:endParaRPr lang="zh-CN" altLang="en-US" sz="5400" b="1" dirty="0" smtClea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5" name="TextBox 4"/>
          <p:cNvSpPr txBox="1"/>
          <p:nvPr/>
        </p:nvSpPr>
        <p:spPr>
          <a:xfrm>
            <a:off x="785786" y="1643050"/>
            <a:ext cx="7929618" cy="369332"/>
          </a:xfrm>
          <a:prstGeom prst="rect">
            <a:avLst/>
          </a:prstGeom>
          <a:noFill/>
        </p:spPr>
        <p:txBody>
          <a:bodyPr wrap="square" rtlCol="0">
            <a:spAutoFit/>
          </a:bodyPr>
          <a:lstStyle/>
          <a:p>
            <a:endParaRPr lang="zh-CN" altLang="en-US"/>
          </a:p>
        </p:txBody>
      </p:sp>
      <p:sp>
        <p:nvSpPr>
          <p:cNvPr id="6" name="矩形 5"/>
          <p:cNvSpPr/>
          <p:nvPr/>
        </p:nvSpPr>
        <p:spPr>
          <a:xfrm>
            <a:off x="540039" y="1556802"/>
            <a:ext cx="8143932" cy="4114800"/>
          </a:xfrm>
          <a:prstGeom prst="rect">
            <a:avLst/>
          </a:prstGeom>
        </p:spPr>
        <p:txBody>
          <a:bodyPr wrap="square">
            <a:spAutoFit/>
          </a:bodyPr>
          <a:lstStyle/>
          <a:p>
            <a:r>
              <a:rPr lang="zh-CN" altLang="en-US" sz="2400" dirty="0" smtClean="0"/>
              <a:t>陈宇同学说：刚刚进入幼儿园的时候，才真切地发现在学校里学到的理论性的东西，在实际操作起来根本没法运用。经过一段时间的锻炼,在前辈的指点下我终于不再是那个拿到教材就发蒙无从下手的新手了,为了吸引孩子们的注意力,我和其他代课老师利用课余时间想动作,想尽一切办法吸引他们的注意力,事实证明这个方法特别有效,因为刚开始我的教学是特别的死板,我发现孩子们都不时特别愿意学,尤其我代的是小班小朋友,这个年龄阶段的孩子最大的喜好就是玩,但是我总觉得我把他们的天性都给泯灭了,怎样做才能让他们既能学到东西还能感觉到学习的快乐,那就是将教学内容贯穿到幼儿喜欢玩的游戏中。</a:t>
            </a:r>
            <a:endParaRPr lang="zh-CN" altLang="en-US" sz="2400" dirty="0" smtClean="0"/>
          </a:p>
        </p:txBody>
      </p:sp>
    </p:spTree>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老师篇：感谢您的支持与指导</a:t>
            </a:r>
            <a:r>
              <a:rPr lang="en-US" altLang="zh-CN" dirty="0" smtClea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a:t>
            </a:r>
            <a:r>
              <a:rPr lang="zh-CN" altLang="en-US" dirty="0" smtClea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老师的关怀</a:t>
            </a:r>
            <a:endParaRPr lang="zh-CN" altLang="en-US" dirty="0" smtClea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6" name="矩形 5"/>
          <p:cNvSpPr/>
          <p:nvPr/>
        </p:nvSpPr>
        <p:spPr>
          <a:xfrm>
            <a:off x="4932051" y="2204709"/>
            <a:ext cx="3714744" cy="3752215"/>
          </a:xfrm>
          <a:prstGeom prst="rect">
            <a:avLst/>
          </a:prstGeom>
        </p:spPr>
        <p:txBody>
          <a:bodyPr wrap="square">
            <a:spAutoFit/>
          </a:bodyPr>
          <a:lstStyle/>
          <a:p>
            <a:r>
              <a:rPr lang="zh-CN" altLang="en-US" sz="2400" dirty="0" smtClean="0"/>
              <a:t>杼呈同学说</a:t>
            </a:r>
            <a:r>
              <a:rPr lang="en-US" altLang="zh-CN" sz="2400" dirty="0" smtClean="0"/>
              <a:t>:</a:t>
            </a:r>
            <a:r>
              <a:rPr lang="zh-CN" altLang="en-US" sz="2400" dirty="0" smtClean="0"/>
              <a:t>见习期间，当他们遇到时难免都会兴奋甚至失控，这时我们身为带班老师确实要有一些调整他们情绪和行为的办法，该严肃的时候要严肃，让幼儿明白有些事情是在什么时候能做什么时候不可以做，更好地管理自己的情绪和行为。</a:t>
            </a:r>
            <a:endParaRPr lang="zh-CN" altLang="en-US" sz="2400" dirty="0"/>
          </a:p>
        </p:txBody>
      </p:sp>
      <p:pic>
        <p:nvPicPr>
          <p:cNvPr id="3" name="图片 2" descr="3DEABE61475978237DE34A629D0C3E50"/>
          <p:cNvPicPr>
            <a:picLocks noChangeAspect="1"/>
          </p:cNvPicPr>
          <p:nvPr/>
        </p:nvPicPr>
        <p:blipFill>
          <a:blip r:embed="rId1"/>
          <a:srcRect/>
          <a:stretch>
            <a:fillRect/>
          </a:stretch>
        </p:blipFill>
        <p:spPr>
          <a:xfrm>
            <a:off x="683895" y="1701165"/>
            <a:ext cx="3528695" cy="4705350"/>
          </a:xfrm>
          <a:prstGeom prst="rect">
            <a:avLst/>
          </a:prstGeom>
        </p:spPr>
      </p:pic>
    </p:spTree>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致老师</a:t>
            </a:r>
            <a:endParaRPr lang="zh-CN" altLang="en-US"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5" name="TextBox 4"/>
          <p:cNvSpPr txBox="1"/>
          <p:nvPr/>
        </p:nvSpPr>
        <p:spPr>
          <a:xfrm>
            <a:off x="428596" y="1500174"/>
            <a:ext cx="8215370" cy="3969385"/>
          </a:xfrm>
          <a:prstGeom prst="rect">
            <a:avLst/>
          </a:prstGeom>
          <a:noFill/>
        </p:spPr>
        <p:txBody>
          <a:bodyPr wrap="square" rtlCol="0">
            <a:spAutoFit/>
          </a:bodyPr>
          <a:lstStyle/>
          <a:p>
            <a:r>
              <a:rPr lang="zh-CN" altLang="en-US" sz="2800" dirty="0" smtClean="0"/>
              <a:t>老师像春风，温暖我们的心灵；老师像雨露，滋润我们的心田；老师像蜡烛，照耀我们前进的路。因为有您的支持与鼓励，我们才能获得成长，因为有您的陪伴与帮助，我们才能做的更好。记得刚来幼儿园时，我们是那杨的青涩，懵懂，现在我们在实践中收获了成长，一次又一次的预教，少不了您的付出，在这里，我谨代表幼英</a:t>
            </a:r>
            <a:r>
              <a:rPr lang="en-US" altLang="zh-CN" sz="2800" dirty="0" smtClean="0"/>
              <a:t>1513</a:t>
            </a:r>
            <a:r>
              <a:rPr lang="zh-CN" altLang="en-US" sz="2800" dirty="0" smtClean="0"/>
              <a:t>班的同学，向福州佳文幼儿园的全体教职员工说一声“谢谢 你们，你们辛苦了”你们是我们学习的榜样。</a:t>
            </a:r>
            <a:endParaRPr lang="zh-CN" altLang="en-US" sz="2800" dirty="0"/>
          </a:p>
        </p:txBody>
      </p:sp>
    </p:spTree>
  </p:cSld>
  <p:clrMapOvr>
    <a:masterClrMapping/>
  </p:clrMapOvr>
  <p:transition>
    <p:wipe/>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花絮：我们的幼儿园见习生活写照</a:t>
            </a:r>
            <a:endParaRPr lang="zh-CN" altLang="en-US" dirty="0"/>
          </a:p>
        </p:txBody>
      </p:sp>
      <p:pic>
        <p:nvPicPr>
          <p:cNvPr id="3" name="图片 2"/>
          <p:cNvPicPr>
            <a:picLocks noChangeAspect="1"/>
          </p:cNvPicPr>
          <p:nvPr/>
        </p:nvPicPr>
        <p:blipFill>
          <a:blip r:embed="rId1"/>
          <a:srcRect/>
          <a:stretch>
            <a:fillRect/>
          </a:stretch>
        </p:blipFill>
        <p:spPr>
          <a:xfrm>
            <a:off x="755650" y="1484630"/>
            <a:ext cx="3804920" cy="5073650"/>
          </a:xfrm>
          <a:prstGeom prst="rect">
            <a:avLst/>
          </a:prstGeom>
        </p:spPr>
      </p:pic>
      <p:pic>
        <p:nvPicPr>
          <p:cNvPr id="6" name="图片 5"/>
          <p:cNvPicPr>
            <a:picLocks noChangeAspect="1"/>
          </p:cNvPicPr>
          <p:nvPr/>
        </p:nvPicPr>
        <p:blipFill>
          <a:blip r:embed="rId2"/>
          <a:srcRect/>
          <a:stretch>
            <a:fillRect/>
          </a:stretch>
        </p:blipFill>
        <p:spPr>
          <a:xfrm>
            <a:off x="5076825" y="1485265"/>
            <a:ext cx="3721735" cy="4962525"/>
          </a:xfrm>
          <a:prstGeom prst="rect">
            <a:avLst/>
          </a:prstGeom>
        </p:spPr>
      </p:pic>
    </p:spTree>
  </p:cSld>
  <p:clrMapOvr>
    <a:masterClrMapping/>
  </p:clrMapOvr>
  <p:transition>
    <p:wipe/>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一起玩建构</a:t>
            </a:r>
            <a:endParaRPr lang="zh-CN" altLang="en-US" dirty="0"/>
          </a:p>
        </p:txBody>
      </p:sp>
      <p:pic>
        <p:nvPicPr>
          <p:cNvPr id="6" name="图片 5"/>
          <p:cNvPicPr>
            <a:picLocks noChangeAspect="1"/>
          </p:cNvPicPr>
          <p:nvPr/>
        </p:nvPicPr>
        <p:blipFill>
          <a:blip r:embed="rId1"/>
          <a:srcRect/>
          <a:stretch>
            <a:fillRect/>
          </a:stretch>
        </p:blipFill>
        <p:spPr>
          <a:xfrm>
            <a:off x="1835785" y="1412875"/>
            <a:ext cx="5729605" cy="4297680"/>
          </a:xfrm>
          <a:prstGeom prst="rect">
            <a:avLst/>
          </a:prstGeom>
        </p:spPr>
      </p:pic>
    </p:spTree>
  </p:cSld>
  <p:clrMapOvr>
    <a:masterClrMapping/>
  </p:clrMapOvr>
  <p:transition>
    <p:wipe/>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rPr>
              <a:t>卷首语</a:t>
            </a:r>
            <a:endParaRPr lang="zh-CN" altLang="en-US"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5" name="TextBox 4"/>
          <p:cNvSpPr txBox="1"/>
          <p:nvPr/>
        </p:nvSpPr>
        <p:spPr>
          <a:xfrm>
            <a:off x="612432" y="1917367"/>
            <a:ext cx="7929618" cy="3386455"/>
          </a:xfrm>
          <a:prstGeom prst="rect">
            <a:avLst/>
          </a:prstGeom>
          <a:noFill/>
        </p:spPr>
        <p:txBody>
          <a:bodyPr wrap="square" rtlCol="0">
            <a:spAutoFit/>
          </a:bodyPr>
          <a:lstStyle/>
          <a:p>
            <a:r>
              <a:rPr lang="zh-CN" altLang="en-US" sz="2400" dirty="0" smtClean="0"/>
              <a:t>    </a:t>
            </a:r>
            <a:r>
              <a:rPr lang="zh-CN" altLang="en-US" sz="24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rPr>
              <a:t> 在这个春天，我们播撒下了梦的种子，在福州佳文幼儿园这片沃土上</a:t>
            </a:r>
            <a:r>
              <a:rPr lang="zh-CN" altLang="en-US"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rPr>
              <a:t>，</a:t>
            </a:r>
            <a:r>
              <a:rPr lang="zh-CN" altLang="en-US" sz="24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rPr>
              <a:t>期待它开花，结果。在这为期一学期的见习活动中我们再次体验了为人师表的喜悦与满足，同时我们也知道了这其中的不易。</a:t>
            </a:r>
            <a:endParaRPr lang="zh-CN" altLang="en-US" sz="24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endParaRPr>
          </a:p>
          <a:p>
            <a:r>
              <a:rPr lang="en-US" altLang="zh-CN" sz="24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rPr>
              <a:t>      </a:t>
            </a:r>
            <a:r>
              <a:rPr lang="zh-CN" altLang="en-US" sz="24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rPr>
              <a:t>在这中间我们欢笑过，流泪过，但是我们不曾放弃。只因为孩子们那一张张可爱的笑脸。有付出就会有收获，经历了这一个学期的历练，我们收获了成长。福州佳文幼儿园就是培育我们的地方，然而这仅仅只是一个开始，未来我们一定可以做的更好</a:t>
            </a:r>
            <a:r>
              <a:rPr lang="en-US" altLang="zh-CN" sz="24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rPr>
              <a:t>…….. </a:t>
            </a:r>
            <a:endParaRPr lang="en-US" altLang="zh-CN" sz="2400" dirty="0" smtClean="0">
              <a:pattFill prst="dkUpDiag">
                <a:fgClr>
                  <a:schemeClr val="bg1">
                    <a:lumMod val="50000"/>
                  </a:schemeClr>
                </a:fgClr>
                <a:bgClr>
                  <a:schemeClr val="tx1">
                    <a:lumMod val="75000"/>
                    <a:lumOff val="25000"/>
                  </a:schemeClr>
                </a:bgClr>
              </a:pattFill>
              <a:effectLst>
                <a:outerShdw blurRad="38100" dist="19050" dir="2700000" algn="tl" rotWithShape="0">
                  <a:schemeClr val="dk1">
                    <a:alpha val="40000"/>
                    <a:lumMod val="50000"/>
                  </a:schemeClr>
                </a:outerShdw>
              </a:effectLst>
            </a:endParaRPr>
          </a:p>
        </p:txBody>
      </p:sp>
    </p:spTree>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与带队老师交流</a:t>
            </a:r>
            <a:endParaRPr lang="zh-CN" altLang="en-US"/>
          </a:p>
        </p:txBody>
      </p:sp>
      <p:pic>
        <p:nvPicPr>
          <p:cNvPr id="4" name="图片 3"/>
          <p:cNvPicPr>
            <a:picLocks noChangeAspect="1"/>
          </p:cNvPicPr>
          <p:nvPr/>
        </p:nvPicPr>
        <p:blipFill>
          <a:blip r:embed="rId1"/>
          <a:srcRect/>
          <a:stretch>
            <a:fillRect/>
          </a:stretch>
        </p:blipFill>
        <p:spPr>
          <a:xfrm>
            <a:off x="395605" y="1844675"/>
            <a:ext cx="3213047" cy="4284000"/>
          </a:xfrm>
          <a:prstGeom prst="rect">
            <a:avLst/>
          </a:prstGeom>
        </p:spPr>
      </p:pic>
      <p:pic>
        <p:nvPicPr>
          <p:cNvPr id="5" name="图片 4"/>
          <p:cNvPicPr>
            <a:picLocks noChangeAspect="1"/>
          </p:cNvPicPr>
          <p:nvPr/>
        </p:nvPicPr>
        <p:blipFill>
          <a:blip r:embed="rId2"/>
          <a:srcRect/>
          <a:stretch>
            <a:fillRect/>
          </a:stretch>
        </p:blipFill>
        <p:spPr>
          <a:xfrm>
            <a:off x="3996055" y="2132965"/>
            <a:ext cx="4740910" cy="3557270"/>
          </a:xfrm>
          <a:prstGeom prst="rect">
            <a:avLst/>
          </a:prstGeom>
        </p:spPr>
      </p:pic>
    </p:spTree>
  </p:cSld>
  <p:clrMapOvr>
    <a:masterClrMapping/>
  </p:clrMapOvr>
  <p:transition>
    <p:wipe/>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6000" b="1" dirty="0" smtClean="0"/>
              <a:t>结束语 </a:t>
            </a:r>
            <a:endParaRPr lang="zh-CN" altLang="en-US" sz="6000" b="1" dirty="0"/>
          </a:p>
        </p:txBody>
      </p:sp>
      <p:sp>
        <p:nvSpPr>
          <p:cNvPr id="5" name="TextBox 4"/>
          <p:cNvSpPr txBox="1"/>
          <p:nvPr/>
        </p:nvSpPr>
        <p:spPr>
          <a:xfrm>
            <a:off x="642910" y="1214422"/>
            <a:ext cx="7643866" cy="3021965"/>
          </a:xfrm>
          <a:prstGeom prst="rect">
            <a:avLst/>
          </a:prstGeom>
          <a:noFill/>
        </p:spPr>
        <p:txBody>
          <a:bodyPr wrap="square" rtlCol="0">
            <a:spAutoFit/>
          </a:bodyPr>
          <a:lstStyle/>
          <a:p>
            <a:r>
              <a:rPr lang="zh-CN" altLang="en-US" sz="3200" dirty="0" smtClean="0"/>
              <a:t>      虽然见习活动结束了，但是我们会继续保持这份热情投入到今后的学习，生活中，再见，福州佳文幼儿园，你给我们留下了难忘的记忆。相别，是为了更好的重逢，虽然不舍，但依然希望我们能够再来参观这个可爱的地方。</a:t>
            </a:r>
            <a:endParaRPr lang="zh-CN" altLang="en-US" sz="3200" dirty="0"/>
          </a:p>
        </p:txBody>
      </p:sp>
    </p:spTree>
  </p:cSld>
  <p:clrMapOvr>
    <a:masterClrMapping/>
  </p:clrMapOvr>
  <p:transition>
    <p:wipe/>
  </p:transition>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6" name="TextBox 5"/>
          <p:cNvSpPr txBox="1"/>
          <p:nvPr/>
        </p:nvSpPr>
        <p:spPr>
          <a:xfrm>
            <a:off x="4716145" y="5229231"/>
            <a:ext cx="4572000" cy="1371600"/>
          </a:xfrm>
          <a:prstGeom prst="rect">
            <a:avLst/>
          </a:prstGeom>
          <a:noFill/>
        </p:spPr>
        <p:txBody>
          <a:bodyPr wrap="square" rtlCol="0">
            <a:spAutoFit/>
          </a:bodyPr>
          <a:lstStyle/>
          <a:p>
            <a:r>
              <a:rPr lang="zh-CN" altLang="en-US" sz="2800" dirty="0" smtClean="0"/>
              <a:t>福建幼儿师范高等专科学校</a:t>
            </a:r>
            <a:endParaRPr lang="en-US" altLang="zh-CN" sz="2800" dirty="0" smtClean="0"/>
          </a:p>
          <a:p>
            <a:r>
              <a:rPr lang="en-US" altLang="zh-CN" sz="2800" dirty="0" smtClean="0"/>
              <a:t> </a:t>
            </a:r>
            <a:r>
              <a:rPr lang="zh-CN" altLang="en-US" sz="2800" dirty="0" smtClean="0"/>
              <a:t>福州佳文幼儿园</a:t>
            </a:r>
            <a:endParaRPr lang="en-US" altLang="zh-CN" sz="2800" dirty="0" smtClean="0"/>
          </a:p>
          <a:p>
            <a:r>
              <a:rPr lang="en-US" altLang="zh-CN" sz="2800" dirty="0" smtClean="0"/>
              <a:t> </a:t>
            </a:r>
            <a:r>
              <a:rPr lang="zh-CN" altLang="en-US" sz="2800" dirty="0" smtClean="0"/>
              <a:t>我们的成长之地</a:t>
            </a:r>
            <a:endParaRPr lang="zh-CN" altLang="en-US" sz="2800" dirty="0"/>
          </a:p>
        </p:txBody>
      </p:sp>
      <p:pic>
        <p:nvPicPr>
          <p:cNvPr id="8" name="图片 7" descr="t019d301ac5e51774f6"/>
          <p:cNvPicPr>
            <a:picLocks noChangeAspect="1"/>
          </p:cNvPicPr>
          <p:nvPr/>
        </p:nvPicPr>
        <p:blipFill>
          <a:blip r:embed="rId1"/>
          <a:srcRect/>
          <a:stretch>
            <a:fillRect/>
          </a:stretch>
        </p:blipFill>
        <p:spPr>
          <a:xfrm>
            <a:off x="1475740" y="692785"/>
            <a:ext cx="6329680" cy="4481195"/>
          </a:xfrm>
          <a:prstGeom prst="rect">
            <a:avLst/>
          </a:prstGeom>
        </p:spPr>
      </p:pic>
    </p:spTree>
  </p:cSld>
  <p:clrMapOvr>
    <a:masterClrMapping/>
  </p:clrMapOvr>
  <p:transition>
    <p:wipe/>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6600" b="1" dirty="0" smtClean="0">
                <a:effectLst>
                  <a:glow rad="63500">
                    <a:schemeClr val="accent5">
                      <a:satMod val="175000"/>
                      <a:alpha val="40000"/>
                    </a:schemeClr>
                  </a:glow>
                </a:effectLst>
              </a:rPr>
              <a:t>目录</a:t>
            </a:r>
            <a:endParaRPr lang="zh-CN" altLang="en-US" sz="6600" b="1" dirty="0">
              <a:effectLst>
                <a:glow rad="63500">
                  <a:schemeClr val="accent5">
                    <a:satMod val="175000"/>
                    <a:alpha val="40000"/>
                  </a:schemeClr>
                </a:glow>
              </a:effectLst>
            </a:endParaRPr>
          </a:p>
        </p:txBody>
      </p:sp>
      <p:sp>
        <p:nvSpPr>
          <p:cNvPr id="7" name="TextBox 6"/>
          <p:cNvSpPr txBox="1"/>
          <p:nvPr/>
        </p:nvSpPr>
        <p:spPr>
          <a:xfrm>
            <a:off x="941997" y="1643050"/>
            <a:ext cx="7643866" cy="3997325"/>
          </a:xfrm>
          <a:prstGeom prst="rect">
            <a:avLst/>
          </a:prstGeom>
          <a:noFill/>
        </p:spPr>
        <p:txBody>
          <a:bodyPr wrap="square" rtlCol="0">
            <a:spAutoFit/>
          </a:bodyPr>
          <a:lstStyle/>
          <a:p>
            <a:r>
              <a:rPr lang="en-US" altLang="zh-CN"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1.</a:t>
            </a:r>
            <a:r>
              <a:rPr lang="zh-CN" altLang="en-US"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幼儿篇：我们眼中的宝贝们</a:t>
            </a:r>
            <a:r>
              <a:rPr lang="en-US" altLang="zh-CN"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a:t>
            </a:r>
            <a:r>
              <a:rPr lang="zh-CN" altLang="en-US"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最棒的</a:t>
            </a:r>
            <a:endParaRPr lang="zh-CN" altLang="en-US"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endParaRPr lang="zh-CN" altLang="en-US"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en-US" altLang="zh-CN"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2.</a:t>
            </a:r>
            <a:r>
              <a:rPr lang="zh-CN" altLang="en-US"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实践篇：宝贝们眼中的我们</a:t>
            </a:r>
            <a:r>
              <a:rPr lang="en-US" altLang="zh-CN"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a:t>
            </a:r>
            <a:r>
              <a:rPr lang="zh-CN" altLang="en-US"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上课啦</a:t>
            </a:r>
            <a:endParaRPr lang="zh-CN" altLang="en-US"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endParaRPr lang="zh-CN" altLang="en-US"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en-US" altLang="zh-CN"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3.</a:t>
            </a:r>
            <a:r>
              <a:rPr lang="zh-CN" altLang="en-US"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老师篇：感谢您的支持与指导</a:t>
            </a:r>
            <a:r>
              <a:rPr lang="en-US" altLang="zh-CN"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a:t>
            </a:r>
            <a:r>
              <a:rPr lang="zh-CN" altLang="en-US"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老师的关怀</a:t>
            </a:r>
            <a:endParaRPr lang="zh-CN" altLang="en-US"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endParaRPr lang="zh-CN" altLang="en-US"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a:p>
            <a:r>
              <a:rPr lang="en-US" altLang="zh-CN"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4.</a:t>
            </a:r>
            <a:r>
              <a:rPr lang="zh-CN" altLang="en-US"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花絮：我们的幼儿园见习生活写照</a:t>
            </a:r>
            <a:endParaRPr lang="zh-CN" altLang="en-US" sz="3200" dirty="0" smtClean="0">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endParaRPr>
          </a:p>
        </p:txBody>
      </p:sp>
    </p:spTree>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dirty="0" smtClean="0">
                <a:ln w="6600">
                  <a:solidFill>
                    <a:schemeClr val="accent2"/>
                  </a:solidFill>
                  <a:prstDash val="solid"/>
                </a:ln>
                <a:solidFill>
                  <a:srgbClr val="FFFFFF"/>
                </a:solidFill>
                <a:effectLst>
                  <a:outerShdw dist="38100" dir="2700000" algn="tl" rotWithShape="0">
                    <a:schemeClr val="accent2"/>
                  </a:outerShdw>
                </a:effectLst>
              </a:rPr>
              <a:t>3.14</a:t>
            </a:r>
            <a:r>
              <a:rPr lang="zh-CN" altLang="en-US" dirty="0" smtClean="0">
                <a:ln w="6600">
                  <a:solidFill>
                    <a:schemeClr val="accent2"/>
                  </a:solidFill>
                  <a:prstDash val="solid"/>
                </a:ln>
                <a:solidFill>
                  <a:srgbClr val="FFFFFF"/>
                </a:solidFill>
                <a:effectLst>
                  <a:outerShdw dist="38100" dir="2700000" algn="tl" rotWithShape="0">
                    <a:schemeClr val="accent2"/>
                  </a:outerShdw>
                </a:effectLst>
              </a:rPr>
              <a:t>福州佳文幼儿园，我们来啦</a:t>
            </a:r>
            <a:r>
              <a:rPr lang="zh-CN" altLang="en-US" dirty="0" smtClean="0"/>
              <a:t>！</a:t>
            </a:r>
            <a:endParaRPr lang="zh-CN" altLang="en-US" dirty="0"/>
          </a:p>
        </p:txBody>
      </p:sp>
      <p:pic>
        <p:nvPicPr>
          <p:cNvPr id="6" name="图片 5" descr="F225DE28D561DD0A107E8B3873D324B9"/>
          <p:cNvPicPr>
            <a:picLocks noChangeAspect="1"/>
          </p:cNvPicPr>
          <p:nvPr/>
        </p:nvPicPr>
        <p:blipFill>
          <a:blip r:embed="rId1"/>
          <a:srcRect/>
          <a:stretch>
            <a:fillRect/>
          </a:stretch>
        </p:blipFill>
        <p:spPr>
          <a:xfrm>
            <a:off x="1188085" y="1268730"/>
            <a:ext cx="6744335" cy="5058410"/>
          </a:xfrm>
          <a:prstGeom prst="rect">
            <a:avLst/>
          </a:prstGeom>
        </p:spPr>
      </p:pic>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下园第一讲</a:t>
            </a:r>
            <a:endParaRPr lang="zh-CN" altLang="en-US">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pic>
        <p:nvPicPr>
          <p:cNvPr id="4" name="图片 3"/>
          <p:cNvPicPr>
            <a:picLocks noChangeAspect="1"/>
          </p:cNvPicPr>
          <p:nvPr/>
        </p:nvPicPr>
        <p:blipFill>
          <a:blip r:embed="rId1"/>
          <a:srcRect/>
          <a:stretch>
            <a:fillRect/>
          </a:stretch>
        </p:blipFill>
        <p:spPr>
          <a:xfrm>
            <a:off x="1462405" y="1417955"/>
            <a:ext cx="6635115" cy="4977130"/>
          </a:xfrm>
          <a:prstGeom prst="rect">
            <a:avLst/>
          </a:prstGeom>
        </p:spPr>
      </p:pic>
    </p:spTree>
  </p:cSld>
  <p:clrMapOvr>
    <a:masterClrMapping/>
  </p:clrMapOvr>
  <p:transition>
    <p:wipe/>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274638"/>
            <a:ext cx="8929718" cy="1143000"/>
          </a:xfrm>
        </p:spPr>
        <p:txBody>
          <a:bodyPr>
            <a:normAutofit fontScale="90000"/>
          </a:bodyPr>
          <a:lstStyle/>
          <a:p>
            <a:r>
              <a:rPr lang="zh-CN" altLang="en-US" dirty="0" smtClean="0">
                <a:ln w="9525" cmpd="sng">
                  <a:solidFill>
                    <a:schemeClr val="accent1"/>
                  </a:solidFill>
                  <a:prstDash val="solid"/>
                </a:ln>
                <a:solidFill>
                  <a:srgbClr val="70AD47">
                    <a:tint val="1000"/>
                  </a:srgbClr>
                </a:solidFill>
                <a:effectLst>
                  <a:glow rad="38100">
                    <a:schemeClr val="accent1">
                      <a:alpha val="40000"/>
                    </a:schemeClr>
                  </a:glow>
                </a:effectLst>
              </a:rPr>
              <a:t>幼儿篇：我们眼中的宝贝们</a:t>
            </a:r>
            <a:r>
              <a:rPr lang="en-US" altLang="zh-CN" dirty="0" smtClean="0">
                <a:ln w="9525" cmpd="sng">
                  <a:solidFill>
                    <a:schemeClr val="accent1"/>
                  </a:solidFill>
                  <a:prstDash val="solid"/>
                </a:ln>
                <a:solidFill>
                  <a:srgbClr val="70AD47">
                    <a:tint val="1000"/>
                  </a:srgbClr>
                </a:solidFill>
                <a:effectLst>
                  <a:glow rad="38100">
                    <a:schemeClr val="accent1">
                      <a:alpha val="40000"/>
                    </a:schemeClr>
                  </a:glow>
                </a:effectLst>
              </a:rPr>
              <a:t>——</a:t>
            </a:r>
            <a:r>
              <a:rPr lang="zh-CN" altLang="en-US" dirty="0" smtClean="0">
                <a:ln w="9525" cmpd="sng">
                  <a:solidFill>
                    <a:schemeClr val="accent1"/>
                  </a:solidFill>
                  <a:prstDash val="solid"/>
                </a:ln>
                <a:solidFill>
                  <a:srgbClr val="70AD47">
                    <a:tint val="1000"/>
                  </a:srgbClr>
                </a:solidFill>
                <a:effectLst>
                  <a:glow rad="38100">
                    <a:schemeClr val="accent1">
                      <a:alpha val="40000"/>
                    </a:schemeClr>
                  </a:glow>
                </a:effectLst>
              </a:rPr>
              <a:t>最棒的</a:t>
            </a:r>
            <a:endParaRPr lang="zh-CN" altLang="en-US" dirty="0" smtClean="0">
              <a:ln w="9525" cmpd="sng">
                <a:solidFill>
                  <a:schemeClr val="accent1"/>
                </a:solidFill>
                <a:prstDash val="solid"/>
              </a:ln>
              <a:solidFill>
                <a:srgbClr val="70AD47">
                  <a:tint val="1000"/>
                </a:srgbClr>
              </a:solidFill>
              <a:effectLst>
                <a:glow rad="38100">
                  <a:schemeClr val="accent1">
                    <a:alpha val="40000"/>
                  </a:schemeClr>
                </a:glow>
              </a:effectLst>
            </a:endParaRPr>
          </a:p>
        </p:txBody>
      </p:sp>
      <p:pic>
        <p:nvPicPr>
          <p:cNvPr id="1073742852" name="图片 1073742851"/>
          <p:cNvPicPr preferRelativeResize="0">
            <a:picLocks noChangeAspect="1"/>
          </p:cNvPicPr>
          <p:nvPr/>
        </p:nvPicPr>
        <p:blipFill>
          <a:blip r:embed="rId1"/>
          <a:srcRect/>
          <a:stretch>
            <a:fillRect/>
          </a:stretch>
        </p:blipFill>
        <p:spPr>
          <a:xfrm>
            <a:off x="467995" y="2061210"/>
            <a:ext cx="3724910" cy="2944495"/>
          </a:xfrm>
          <a:prstGeom prst="rect">
            <a:avLst/>
          </a:prstGeom>
          <a:noFill/>
          <a:ln w="9525">
            <a:noFill/>
            <a:miter/>
          </a:ln>
        </p:spPr>
      </p:pic>
      <p:pic>
        <p:nvPicPr>
          <p:cNvPr id="1073742851" name="图片 1073742850"/>
          <p:cNvPicPr preferRelativeResize="0">
            <a:picLocks noChangeAspect="1"/>
          </p:cNvPicPr>
          <p:nvPr/>
        </p:nvPicPr>
        <p:blipFill>
          <a:blip r:embed="rId2"/>
          <a:srcRect/>
          <a:stretch>
            <a:fillRect/>
          </a:stretch>
        </p:blipFill>
        <p:spPr>
          <a:xfrm>
            <a:off x="4788535" y="1988820"/>
            <a:ext cx="3660140" cy="2911475"/>
          </a:xfrm>
          <a:prstGeom prst="rect">
            <a:avLst/>
          </a:prstGeom>
          <a:noFill/>
          <a:ln w="9525">
            <a:noFill/>
            <a:miter/>
          </a:ln>
        </p:spPr>
      </p:pic>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孩子们在进行区域游戏</a:t>
            </a:r>
            <a:endParaRPr lang="zh-CN" altLang="en-US"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5" name="TextBox 4"/>
          <p:cNvSpPr txBox="1"/>
          <p:nvPr/>
        </p:nvSpPr>
        <p:spPr>
          <a:xfrm flipH="1">
            <a:off x="4572000" y="1500174"/>
            <a:ext cx="3929090" cy="4665980"/>
          </a:xfrm>
          <a:prstGeom prst="rect">
            <a:avLst/>
          </a:prstGeom>
          <a:noFill/>
        </p:spPr>
        <p:txBody>
          <a:bodyPr wrap="square" rtlCol="0">
            <a:spAutoFit/>
          </a:bodyPr>
          <a:lstStyle/>
          <a:p>
            <a:r>
              <a:rPr lang="zh-CN" altLang="en-US" sz="2000" dirty="0" smtClean="0"/>
              <a:t>琳琳同学说</a:t>
            </a:r>
            <a:r>
              <a:rPr lang="en-US" altLang="zh-CN" sz="2000" dirty="0" smtClean="0"/>
              <a:t>:</a:t>
            </a:r>
            <a:r>
              <a:rPr lang="zh-CN" altLang="en-US" sz="2000" dirty="0" smtClean="0"/>
              <a:t>在这次见习中，让我受益 匪浅。 在上课过程中，让我懂得了，要因人施教，不能一个模式一刀切，面对不同 的幼儿用不同的方法。因为每个孩子都有差异，都有自己的内心世界，他们好比 一把锁，老师就是开启那把锁的主人。真正走进他们的内心世界，去改变他们， 教育他们，那么，这个世界就是天才的世界。 活动不能死板硬套，要因地制宜，因环境的改变而改变。我们要用心去捕捉 每个幼儿身上的可爱之处，及不足之处，并帮助他们去改正。</a:t>
            </a:r>
            <a:endParaRPr lang="zh-CN" altLang="en-US" sz="2000" dirty="0"/>
          </a:p>
        </p:txBody>
      </p:sp>
      <p:pic>
        <p:nvPicPr>
          <p:cNvPr id="3" name="图片 2" descr="]F3_@9[9YP2T74{4OOB0Y(S"/>
          <p:cNvPicPr>
            <a:picLocks noChangeAspect="1"/>
          </p:cNvPicPr>
          <p:nvPr/>
        </p:nvPicPr>
        <p:blipFill>
          <a:blip r:embed="rId1"/>
          <a:srcRect/>
          <a:stretch>
            <a:fillRect/>
          </a:stretch>
        </p:blipFill>
        <p:spPr>
          <a:xfrm rot="5340000">
            <a:off x="-74930" y="2170430"/>
            <a:ext cx="4674235" cy="3507740"/>
          </a:xfrm>
          <a:prstGeom prst="rect">
            <a:avLst/>
          </a:prstGeom>
        </p:spPr>
      </p:pic>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孩子们在认真听讲</a:t>
            </a:r>
            <a:endParaRPr lang="zh-CN" altLang="en-US" dirty="0" smtClea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7" name="TextBox 6"/>
          <p:cNvSpPr txBox="1"/>
          <p:nvPr/>
        </p:nvSpPr>
        <p:spPr>
          <a:xfrm>
            <a:off x="5214942" y="1714488"/>
            <a:ext cx="3357586" cy="369332"/>
          </a:xfrm>
          <a:prstGeom prst="rect">
            <a:avLst/>
          </a:prstGeom>
          <a:noFill/>
        </p:spPr>
        <p:txBody>
          <a:bodyPr wrap="square" rtlCol="0">
            <a:spAutoFit/>
          </a:bodyPr>
          <a:lstStyle/>
          <a:p>
            <a:endParaRPr lang="zh-CN" altLang="en-US" dirty="0"/>
          </a:p>
        </p:txBody>
      </p:sp>
      <p:sp>
        <p:nvSpPr>
          <p:cNvPr id="8" name="矩形 7"/>
          <p:cNvSpPr/>
          <p:nvPr/>
        </p:nvSpPr>
        <p:spPr>
          <a:xfrm>
            <a:off x="4572000" y="1571612"/>
            <a:ext cx="4572000" cy="4708981"/>
          </a:xfrm>
          <a:prstGeom prst="rect">
            <a:avLst/>
          </a:prstGeom>
        </p:spPr>
        <p:txBody>
          <a:bodyPr>
            <a:spAutoFit/>
          </a:bodyPr>
          <a:lstStyle/>
          <a:p>
            <a:r>
              <a:rPr lang="zh-CN" altLang="en-US" sz="2000" dirty="0" smtClean="0"/>
              <a:t>陈滢同学说</a:t>
            </a:r>
            <a:r>
              <a:rPr lang="en-US" altLang="zh-CN" sz="2000" dirty="0" smtClean="0"/>
              <a:t>:</a:t>
            </a:r>
            <a:r>
              <a:rPr lang="zh-CN" altLang="en-US" sz="2000" dirty="0" smtClean="0"/>
              <a:t>曾经满怀憧憬的期待着这次见习的上课过程，现在，同样仍然希翼着下一次的见习。第一次，看到每一个孩子们，就会不经意地去接近他们，观察他们生气的撅嘴表情。现在，看到每一个孩子就好像在教自己的小孩一样。第一次的上课对于我来讲是茫然的，面对小班的孩子，你会发现你认为很简单的东西对于他们来讲，还很复杂。每讲一个自己认为很简单的故事，他们总会用期待的目光等待老师能叫他回答问题。所以上课让我感受到不但能积累经验，更能发现自己的不足。他们在成长，我们也在成长。当我做教具劳累时，想一想小朋友，心里也很满足。</a:t>
            </a:r>
            <a:endParaRPr lang="zh-CN" altLang="en-US" sz="2000" dirty="0"/>
          </a:p>
        </p:txBody>
      </p:sp>
      <p:pic>
        <p:nvPicPr>
          <p:cNvPr id="3" name="图片 2" descr="64862A02AF9769D66505DCA468D69477"/>
          <p:cNvPicPr>
            <a:picLocks noChangeAspect="1"/>
          </p:cNvPicPr>
          <p:nvPr/>
        </p:nvPicPr>
        <p:blipFill>
          <a:blip r:embed="rId1"/>
          <a:srcRect/>
          <a:stretch>
            <a:fillRect/>
          </a:stretch>
        </p:blipFill>
        <p:spPr>
          <a:xfrm>
            <a:off x="107950" y="2348865"/>
            <a:ext cx="4425315" cy="2489835"/>
          </a:xfrm>
          <a:prstGeom prst="rect">
            <a:avLst/>
          </a:prstGeom>
        </p:spPr>
      </p:pic>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400" b="1" dirty="0" smtClean="0">
                <a:ln w="12700">
                  <a:solidFill>
                    <a:schemeClr val="accent5"/>
                  </a:solidFill>
                  <a:prstDash val="solid"/>
                </a:ln>
                <a:pattFill prst="ltDnDiag">
                  <a:fgClr>
                    <a:schemeClr val="accent5">
                      <a:lumMod val="60000"/>
                      <a:lumOff val="40000"/>
                    </a:schemeClr>
                  </a:fgClr>
                  <a:bgClr>
                    <a:schemeClr val="bg1"/>
                  </a:bgClr>
                </a:pattFill>
                <a:effectLst/>
              </a:rPr>
              <a:t>内心感想</a:t>
            </a:r>
            <a:endParaRPr lang="zh-CN" altLang="en-US" sz="5400" b="1" dirty="0" smtClean="0">
              <a:ln w="12700">
                <a:solidFill>
                  <a:schemeClr val="accent5"/>
                </a:solidFill>
                <a:prstDash val="solid"/>
              </a:ln>
              <a:pattFill prst="ltDnDiag">
                <a:fgClr>
                  <a:schemeClr val="accent5">
                    <a:lumMod val="60000"/>
                    <a:lumOff val="40000"/>
                  </a:schemeClr>
                </a:fgClr>
                <a:bgClr>
                  <a:schemeClr val="bg1"/>
                </a:bgClr>
              </a:pattFill>
              <a:effectLst/>
            </a:endParaRPr>
          </a:p>
        </p:txBody>
      </p:sp>
      <p:sp>
        <p:nvSpPr>
          <p:cNvPr id="5" name="TextBox 4"/>
          <p:cNvSpPr txBox="1"/>
          <p:nvPr/>
        </p:nvSpPr>
        <p:spPr>
          <a:xfrm>
            <a:off x="428596" y="1714488"/>
            <a:ext cx="7715304" cy="369332"/>
          </a:xfrm>
          <a:prstGeom prst="rect">
            <a:avLst/>
          </a:prstGeom>
          <a:noFill/>
        </p:spPr>
        <p:txBody>
          <a:bodyPr wrap="square" rtlCol="0">
            <a:spAutoFit/>
          </a:bodyPr>
          <a:lstStyle/>
          <a:p>
            <a:endParaRPr lang="zh-CN" altLang="en-US" dirty="0"/>
          </a:p>
        </p:txBody>
      </p:sp>
      <p:sp>
        <p:nvSpPr>
          <p:cNvPr id="7" name="矩形 6"/>
          <p:cNvSpPr/>
          <p:nvPr/>
        </p:nvSpPr>
        <p:spPr>
          <a:xfrm>
            <a:off x="1071538" y="1305342"/>
            <a:ext cx="7358114" cy="4846320"/>
          </a:xfrm>
          <a:prstGeom prst="rect">
            <a:avLst/>
          </a:prstGeom>
        </p:spPr>
        <p:txBody>
          <a:bodyPr wrap="square">
            <a:spAutoFit/>
          </a:bodyPr>
          <a:lstStyle/>
          <a:p>
            <a:r>
              <a:rPr lang="zh-CN" altLang="en-US" dirty="0" smtClean="0"/>
              <a:t>    </a:t>
            </a:r>
            <a:r>
              <a:rPr lang="zh-CN" altLang="en-US" sz="2400" dirty="0" smtClean="0"/>
              <a:t>惠彬同学说：实习对我们来说真的是一个很好的机会，不仅可以看清楚自己的能力，更可以找到和书本上完全不一样的知识面，古人常说</a:t>
            </a:r>
            <a:r>
              <a:rPr lang="en-US" altLang="zh-CN" sz="2400" dirty="0" smtClean="0"/>
              <a:t>:</a:t>
            </a:r>
            <a:r>
              <a:rPr lang="zh-CN" altLang="en-US" sz="2400" dirty="0" smtClean="0"/>
              <a:t>听不如看，看不如做。人可以发展到如此强大当然也不是由想象而来，没有一步步的做，又何来的收获。通过这次实习我学习到了要有很多很多的耐心、细心和爱心，这也正是我们所需要学习和努力的方向，当然也发现自己还有许多的不足之处，这些不足之处，不仅仅体现在经验上，技巧上。因此，要成为一名合格的幼儿教师，还有很长的路要走。现在的我，就应该努力的学习，弥补这些不足之处，并且不断地充实自己。 在幼师这条路上，一定还会有许多坎坷，我坚信，在我的拼搏下，一定能成</a:t>
            </a:r>
            <a:endParaRPr lang="zh-CN" altLang="en-US" sz="2400" dirty="0"/>
          </a:p>
        </p:txBody>
      </p:sp>
    </p:spTree>
  </p:cSld>
  <p:clrMapOvr>
    <a:masterClrMapping/>
  </p:clrMapOvr>
  <p:transition>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2682</Words>
  <Application>WPS 演示</Application>
  <PresentationFormat>全屏显示(4:3)</PresentationFormat>
  <Paragraphs>82</Paragraphs>
  <Slides>22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22</vt:i4>
      </vt:variant>
    </vt:vector>
  </HeadingPairs>
  <TitlesOfParts>
    <vt:vector size="28" baseType="lpstr">
      <vt:lpstr>Arial</vt:lpstr>
      <vt:lpstr>宋体</vt:lpstr>
      <vt:lpstr>Wingdings</vt:lpstr>
      <vt:lpstr>Calibri</vt:lpstr>
      <vt:lpstr>微软雅黑</vt:lpstr>
      <vt:lpstr>Office 主题</vt:lpstr>
      <vt:lpstr>PowerPoint 演示文稿</vt:lpstr>
      <vt:lpstr>卷首语</vt:lpstr>
      <vt:lpstr>目录</vt:lpstr>
      <vt:lpstr>3.14福州佳文幼儿园，我们来啦！</vt:lpstr>
      <vt:lpstr>下园第一讲</vt:lpstr>
      <vt:lpstr>幼儿篇：我们眼中的宝贝们——最棒的</vt:lpstr>
      <vt:lpstr>孩子们在进行区域游戏</vt:lpstr>
      <vt:lpstr>孩子们在认真听讲</vt:lpstr>
      <vt:lpstr>内心感想</vt:lpstr>
      <vt:lpstr>新老师开始上课啦！</vt:lpstr>
      <vt:lpstr>实践篇：宝贝们眼中的我们——上课啦</vt:lpstr>
      <vt:lpstr>小朋友们跃跃欲试回答问题</vt:lpstr>
      <vt:lpstr>小朋友们跟着新老师做游戏</vt:lpstr>
      <vt:lpstr>新老师教小朋友们作手工</vt:lpstr>
      <vt:lpstr>内心感想</vt:lpstr>
      <vt:lpstr>老师篇：感谢您的支持与指导——老师的关怀</vt:lpstr>
      <vt:lpstr>致老师</vt:lpstr>
      <vt:lpstr>花絮：我们的幼儿园见习生活写照</vt:lpstr>
      <vt:lpstr>一起玩建构</vt:lpstr>
      <vt:lpstr>与带队老师交流</vt:lpstr>
      <vt:lpstr>结束语 </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专题简报</dc:title>
  <dc:creator>郑嘉雯</dc:creator>
  <cp:lastModifiedBy>cxj</cp:lastModifiedBy>
  <cp:revision>48</cp:revision>
  <dcterms:created xsi:type="dcterms:W3CDTF">2016-12-28T05:31:00Z</dcterms:created>
  <dcterms:modified xsi:type="dcterms:W3CDTF">2017-06-21T03:38:57Z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