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866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866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2513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4866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86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ea typeface="+mn-ea"/>
              </a:defRPr>
            </a:lvl1pPr>
          </a:lstStyle>
          <a:p>
            <a:pPr>
              <a:defRPr/>
            </a:pPr>
            <a:fld id="{E8CB4E3B-98D6-47FB-B1A9-E63315D8B9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9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49608-3762-4399-81AD-F50C7CC7F880}" type="datetimeFigureOut">
              <a:rPr lang="zh-CN" altLang="en-US"/>
              <a:pPr>
                <a:defRPr/>
              </a:pPr>
              <a:t>2017-4-10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B9A14-EFDE-4EA1-9AE3-E42A33AD6E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5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31613-8C15-4AE6-887C-05B6FFE60D46}" type="datetimeFigureOut">
              <a:rPr lang="zh-CN" altLang="en-US"/>
              <a:pPr>
                <a:defRPr/>
              </a:pPr>
              <a:t>2017-4-10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FBC7D-A44E-41B7-BF65-F932676437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3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01473-F740-45E1-BF2D-FF1AD75515A7}" type="datetimeFigureOut">
              <a:rPr lang="zh-CN" altLang="en-US"/>
              <a:pPr>
                <a:defRPr/>
              </a:pPr>
              <a:t>2017-4-10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D3E7-7955-4592-8DD3-10C07B65AB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DCFD6-A90E-437C-8C1D-74126C69536F}" type="datetimeFigureOut">
              <a:rPr lang="zh-CN" altLang="en-US"/>
              <a:pPr>
                <a:defRPr/>
              </a:pPr>
              <a:t>2017-4-10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1FEFC-37A8-4C1D-B573-B886B22BD9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46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4D896-806D-4A62-83E4-3335BB33F306}" type="datetimeFigureOut">
              <a:rPr lang="zh-CN" altLang="en-US"/>
              <a:pPr>
                <a:defRPr/>
              </a:pPr>
              <a:t>2017-4-10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4FFC2-53EA-4E3F-8333-EAC2E25FF5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14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15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ADEAE-2201-4AFF-BA2A-8A7ADF3FCF77}" type="datetimeFigureOut">
              <a:rPr lang="zh-CN" altLang="en-US"/>
              <a:pPr>
                <a:defRPr/>
              </a:pPr>
              <a:t>2017-4-10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14A04-EE67-433F-96BC-7752802DEE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20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21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23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4A8A7-E376-4FE4-A973-54EF7180538C}" type="datetimeFigureOut">
              <a:rPr lang="zh-CN" altLang="en-US"/>
              <a:pPr>
                <a:defRPr/>
              </a:pPr>
              <a:t>2017-4-10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6967D-7188-4894-8DC8-DCCDDCB750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27769-B536-4EE0-8913-67DACE9751A5}" type="datetimeFigureOut">
              <a:rPr lang="zh-CN" altLang="en-US"/>
              <a:pPr>
                <a:defRPr/>
              </a:pPr>
              <a:t>2017-4-10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3920D-2DC0-4E70-8871-691C491991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E947B-F5B3-4411-AA30-5541989F53F5}" type="datetimeFigureOut">
              <a:rPr lang="zh-CN" altLang="en-US"/>
              <a:pPr>
                <a:defRPr/>
              </a:pPr>
              <a:t>2017-4-10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B53C7-DEA7-49E8-BAB2-7752869256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56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57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21035-A59F-4D46-99C5-1154BF64CB5E}" type="datetimeFigureOut">
              <a:rPr lang="zh-CN" altLang="en-US"/>
              <a:pPr>
                <a:defRPr/>
              </a:pPr>
              <a:t>2017-4-10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E7EF1-C329-49A6-A015-0E712EF09D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4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048641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78A36-80CC-4B93-B550-B8D66E82FD87}" type="datetimeFigureOut">
              <a:rPr lang="zh-CN" altLang="en-US"/>
              <a:pPr>
                <a:defRPr/>
              </a:pPr>
              <a:t>2017-4-10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0D1AD-97B5-4268-A730-2854252E22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F677131-19A7-4700-A4A9-3ED023E66D2C}" type="datetimeFigureOut">
              <a:rPr lang="zh-CN" altLang="en-US"/>
              <a:pPr>
                <a:defRPr/>
              </a:pPr>
              <a:t>2017-4-10</a:t>
            </a:fld>
            <a:endParaRPr lang="zh-CN" alt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E8D628A-BAC4-490B-BD12-405131F28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20971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7638" y="0"/>
            <a:ext cx="9474201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文本框 1048596"/>
          <p:cNvSpPr txBox="1">
            <a:spLocks noChangeArrowheads="1"/>
          </p:cNvSpPr>
          <p:nvPr/>
        </p:nvSpPr>
        <p:spPr bwMode="auto">
          <a:xfrm>
            <a:off x="53975" y="1181100"/>
            <a:ext cx="90360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 b="1">
                <a:solidFill>
                  <a:srgbClr val="000000"/>
                </a:solidFill>
                <a:latin typeface="Calibri" pitchFamily="34" charset="0"/>
              </a:rPr>
              <a:t>2016</a:t>
            </a:r>
            <a:r>
              <a:rPr lang="zh-CN" altLang="en-US" sz="4800" b="1">
                <a:solidFill>
                  <a:srgbClr val="000000"/>
                </a:solidFill>
                <a:latin typeface="Calibri" pitchFamily="34" charset="0"/>
              </a:rPr>
              <a:t>～</a:t>
            </a:r>
            <a:r>
              <a:rPr lang="en-US" altLang="zh-CN" sz="4800" b="1">
                <a:solidFill>
                  <a:srgbClr val="000000"/>
                </a:solidFill>
                <a:latin typeface="Calibri" pitchFamily="34" charset="0"/>
              </a:rPr>
              <a:t>2017</a:t>
            </a:r>
            <a:r>
              <a:rPr lang="zh-CN" altLang="en-US" sz="4800" b="1">
                <a:solidFill>
                  <a:srgbClr val="000000"/>
                </a:solidFill>
                <a:latin typeface="Calibri" pitchFamily="34" charset="0"/>
              </a:rPr>
              <a:t>学年第二学期</a:t>
            </a:r>
          </a:p>
          <a:p>
            <a:pPr algn="ctr"/>
            <a:r>
              <a:rPr lang="zh-CN" altLang="en-US" sz="4800" b="1">
                <a:solidFill>
                  <a:srgbClr val="000000"/>
                </a:solidFill>
                <a:latin typeface="Calibri" pitchFamily="34" charset="0"/>
              </a:rPr>
              <a:t>外语系</a:t>
            </a:r>
            <a:endParaRPr lang="zh-CN" altLang="en-US" sz="4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339" name="文本框 1048597"/>
          <p:cNvSpPr txBox="1">
            <a:spLocks noChangeArrowheads="1"/>
          </p:cNvSpPr>
          <p:nvPr/>
        </p:nvSpPr>
        <p:spPr bwMode="auto">
          <a:xfrm>
            <a:off x="563563" y="3125788"/>
            <a:ext cx="82454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2016</a:t>
            </a:r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级英语教育专业</a:t>
            </a:r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                                           </a:t>
            </a:r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教育见习简报</a:t>
            </a:r>
          </a:p>
        </p:txBody>
      </p:sp>
      <p:sp>
        <p:nvSpPr>
          <p:cNvPr id="14340" name="文本框 1048598"/>
          <p:cNvSpPr txBox="1">
            <a:spLocks noChangeArrowheads="1"/>
          </p:cNvSpPr>
          <p:nvPr/>
        </p:nvSpPr>
        <p:spPr bwMode="auto">
          <a:xfrm>
            <a:off x="2589213" y="4873625"/>
            <a:ext cx="40005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福州市西峰小学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0971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47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文本框 1048590"/>
          <p:cNvSpPr txBox="1">
            <a:spLocks noChangeArrowheads="1"/>
          </p:cNvSpPr>
          <p:nvPr/>
        </p:nvSpPr>
        <p:spPr bwMode="auto">
          <a:xfrm>
            <a:off x="2879725" y="393700"/>
            <a:ext cx="74803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Calibri" pitchFamily="34" charset="0"/>
              </a:rPr>
              <a:t>我爱我班</a:t>
            </a:r>
            <a:endParaRPr lang="zh-CN" altLang="en-US" sz="4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23555" name="图片 20971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088" y="1624013"/>
            <a:ext cx="4572000" cy="475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图片 209715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4088" y="1587500"/>
            <a:ext cx="4144962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20971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74650" y="0"/>
            <a:ext cx="9518650" cy="704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文本框 1048588"/>
          <p:cNvSpPr txBox="1">
            <a:spLocks noChangeArrowheads="1"/>
          </p:cNvSpPr>
          <p:nvPr/>
        </p:nvSpPr>
        <p:spPr bwMode="auto">
          <a:xfrm>
            <a:off x="174625" y="319088"/>
            <a:ext cx="4000500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Calibri" pitchFamily="34" charset="0"/>
              </a:rPr>
              <a:t>所感</a:t>
            </a:r>
          </a:p>
        </p:txBody>
      </p:sp>
      <p:sp>
        <p:nvSpPr>
          <p:cNvPr id="24579" name="文本框 1048589"/>
          <p:cNvSpPr txBox="1">
            <a:spLocks noChangeArrowheads="1"/>
          </p:cNvSpPr>
          <p:nvPr/>
        </p:nvSpPr>
        <p:spPr bwMode="auto">
          <a:xfrm>
            <a:off x="317500" y="2103438"/>
            <a:ext cx="8132763" cy="370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000000"/>
                </a:solidFill>
                <a:latin typeface="Calibri" pitchFamily="34" charset="0"/>
              </a:rPr>
              <a:t>每当进入校园，看到孩子们脸上洋溢着天真的笑，听到孩子们真诚的问好，得到老师耐心的指导，都很开心，很珍惜每一次见习！</a:t>
            </a:r>
            <a:endParaRPr lang="zh-CN" altLang="en-US" sz="4800" b="1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0971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385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文本框 1048586"/>
          <p:cNvSpPr txBox="1">
            <a:spLocks noChangeArrowheads="1"/>
          </p:cNvSpPr>
          <p:nvPr/>
        </p:nvSpPr>
        <p:spPr bwMode="auto">
          <a:xfrm>
            <a:off x="157163" y="227013"/>
            <a:ext cx="40005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Calibri" pitchFamily="34" charset="0"/>
              </a:rPr>
              <a:t>所想</a:t>
            </a:r>
            <a:endParaRPr lang="zh-CN" altLang="en-US" sz="8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5603" name="文本框 1048587"/>
          <p:cNvSpPr txBox="1">
            <a:spLocks noChangeArrowheads="1"/>
          </p:cNvSpPr>
          <p:nvPr/>
        </p:nvSpPr>
        <p:spPr bwMode="auto">
          <a:xfrm>
            <a:off x="317500" y="2005013"/>
            <a:ext cx="8323263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000000"/>
                </a:solidFill>
                <a:latin typeface="Calibri" pitchFamily="34" charset="0"/>
              </a:rPr>
              <a:t>时间的匆忙，春秋季的乏困。但见习中的乐趣与收获是满足的。做别人的事情，学自己的本领，认真对待每一次见习；认真完成每一件事情。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0971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50" cy="700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图片 20971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1343025"/>
            <a:ext cx="92773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文本框 1048585"/>
          <p:cNvSpPr txBox="1">
            <a:spLocks noChangeArrowheads="1"/>
          </p:cNvSpPr>
          <p:nvPr/>
        </p:nvSpPr>
        <p:spPr bwMode="auto">
          <a:xfrm>
            <a:off x="1366838" y="3875088"/>
            <a:ext cx="8066087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0000"/>
                </a:solidFill>
                <a:latin typeface="Calibri" pitchFamily="34" charset="0"/>
              </a:rPr>
              <a:t>珍惜每一次见习，</a:t>
            </a:r>
            <a:endParaRPr lang="zh-CN" altLang="en-US" sz="5400">
              <a:solidFill>
                <a:srgbClr val="000000"/>
              </a:solidFill>
              <a:latin typeface="Calibri" pitchFamily="34" charset="0"/>
            </a:endParaRPr>
          </a:p>
          <a:p>
            <a:r>
              <a:rPr lang="zh-CN" altLang="en-US" sz="5400" b="1">
                <a:solidFill>
                  <a:srgbClr val="000000"/>
                </a:solidFill>
                <a:latin typeface="Calibri" pitchFamily="34" charset="0"/>
              </a:rPr>
              <a:t>感谢给予我们锻炼！</a:t>
            </a:r>
            <a:endParaRPr lang="zh-CN" altLang="en-US" sz="5400">
              <a:solidFill>
                <a:srgbClr val="000000"/>
              </a:solidFill>
              <a:latin typeface="Calibri" pitchFamily="34" charset="0"/>
            </a:endParaRPr>
          </a:p>
          <a:p>
            <a:r>
              <a:rPr lang="en-US" altLang="zh-CN" sz="5400">
                <a:solidFill>
                  <a:srgbClr val="000000"/>
                </a:solidFill>
                <a:latin typeface="Calibri" pitchFamily="34" charset="0"/>
              </a:rPr>
              <a:t>                2017.4.6</a:t>
            </a:r>
            <a:endParaRPr lang="zh-CN" altLang="zh-CN" sz="54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0971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图片 20971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50" y="276225"/>
            <a:ext cx="5743575" cy="33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209716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663" y="3429000"/>
            <a:ext cx="5721350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文本框 1048599"/>
          <p:cNvSpPr txBox="1">
            <a:spLocks noChangeArrowheads="1"/>
          </p:cNvSpPr>
          <p:nvPr/>
        </p:nvSpPr>
        <p:spPr bwMode="auto">
          <a:xfrm>
            <a:off x="6311900" y="665163"/>
            <a:ext cx="3998913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2017.3.22</a:t>
            </a:r>
            <a:endParaRPr lang="zh-CN" altLang="zh-CN" sz="36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365" name="文本框 1048600"/>
          <p:cNvSpPr txBox="1">
            <a:spLocks noChangeArrowheads="1"/>
          </p:cNvSpPr>
          <p:nvPr/>
        </p:nvSpPr>
        <p:spPr bwMode="auto">
          <a:xfrm>
            <a:off x="5700713" y="2354263"/>
            <a:ext cx="3998912" cy="333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我们在外语系周</a:t>
            </a:r>
            <a:endParaRPr lang="zh-CN" altLang="en-US" sz="2800">
              <a:solidFill>
                <a:srgbClr val="000000"/>
              </a:solidFill>
              <a:latin typeface="Calibri" pitchFamily="34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 小湣老师的带领</a:t>
            </a:r>
            <a:endParaRPr lang="zh-CN" altLang="en-US" sz="2800">
              <a:solidFill>
                <a:srgbClr val="000000"/>
              </a:solidFill>
              <a:latin typeface="Calibri" pitchFamily="34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 下来到了西峰小</a:t>
            </a:r>
            <a:endParaRPr lang="zh-CN" altLang="en-US" sz="2800">
              <a:solidFill>
                <a:srgbClr val="000000"/>
              </a:solidFill>
              <a:latin typeface="Calibri" pitchFamily="34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 学，拉开了见习</a:t>
            </a:r>
            <a:endParaRPr lang="zh-CN" altLang="en-US" sz="2800">
              <a:solidFill>
                <a:srgbClr val="000000"/>
              </a:solidFill>
              <a:latin typeface="Calibri" pitchFamily="34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 的序幕</a:t>
            </a:r>
            <a:r>
              <a:rPr lang="zh-CN" altLang="zh-CN" sz="3600" b="1">
                <a:solidFill>
                  <a:srgbClr val="000000"/>
                </a:solidFill>
                <a:latin typeface="Calibri" pitchFamily="34" charset="0"/>
              </a:rPr>
              <a:t>……</a:t>
            </a:r>
            <a:endParaRPr lang="zh-CN" altLang="zh-CN" sz="2800">
              <a:solidFill>
                <a:srgbClr val="000000"/>
              </a:solidFill>
              <a:latin typeface="Calibri" pitchFamily="34" charset="0"/>
            </a:endParaRPr>
          </a:p>
          <a:p>
            <a:endParaRPr lang="zh-CN" altLang="zh-CN" sz="28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0971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0838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文本框 1048602"/>
          <p:cNvSpPr txBox="1">
            <a:spLocks noChangeArrowheads="1"/>
          </p:cNvSpPr>
          <p:nvPr/>
        </p:nvSpPr>
        <p:spPr bwMode="auto">
          <a:xfrm>
            <a:off x="173038" y="322263"/>
            <a:ext cx="83232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Calibri" pitchFamily="34" charset="0"/>
              </a:rPr>
              <a:t>初见</a:t>
            </a:r>
          </a:p>
        </p:txBody>
      </p:sp>
      <p:sp>
        <p:nvSpPr>
          <p:cNvPr id="16387" name="文本框 1048603"/>
          <p:cNvSpPr txBox="1">
            <a:spLocks noChangeArrowheads="1"/>
          </p:cNvSpPr>
          <p:nvPr/>
        </p:nvSpPr>
        <p:spPr bwMode="auto">
          <a:xfrm>
            <a:off x="790575" y="2055813"/>
            <a:ext cx="756285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zh-CN" altLang="zh-CN" sz="4000" b="1">
                <a:solidFill>
                  <a:srgbClr val="000000"/>
                </a:solidFill>
                <a:latin typeface="Calibri" pitchFamily="34" charset="0"/>
              </a:rPr>
              <a:t>怀揣着激动的心情和对见习的期待，来到了福州市西峰小学，开始了我们为期十周半天的见习。时尚前卫的教学楼，懵懂热情的少年，和蔼可亲的教师给我们带来了温暖。</a:t>
            </a:r>
            <a:endParaRPr lang="zh-CN" altLang="en-US" sz="40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09716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94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图片 20971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263" y="201613"/>
            <a:ext cx="8793162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文本框 1048604"/>
          <p:cNvSpPr txBox="1">
            <a:spLocks noChangeArrowheads="1"/>
          </p:cNvSpPr>
          <p:nvPr/>
        </p:nvSpPr>
        <p:spPr bwMode="auto">
          <a:xfrm>
            <a:off x="1568450" y="5132388"/>
            <a:ext cx="7954963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Calibri" pitchFamily="34" charset="0"/>
              </a:rPr>
              <a:t>这里是孩子们成长的摇篮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0971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75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文本框 1048605"/>
          <p:cNvSpPr txBox="1">
            <a:spLocks noChangeArrowheads="1"/>
          </p:cNvSpPr>
          <p:nvPr/>
        </p:nvSpPr>
        <p:spPr bwMode="auto">
          <a:xfrm>
            <a:off x="571500" y="500063"/>
            <a:ext cx="4000500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0000"/>
                </a:solidFill>
                <a:latin typeface="Calibri" pitchFamily="34" charset="0"/>
              </a:rPr>
              <a:t>每日“好习惯”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0971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文本框 1048606"/>
          <p:cNvSpPr txBox="1">
            <a:spLocks noChangeArrowheads="1"/>
          </p:cNvSpPr>
          <p:nvPr/>
        </p:nvSpPr>
        <p:spPr bwMode="auto">
          <a:xfrm>
            <a:off x="217488" y="2982913"/>
            <a:ext cx="6743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0000"/>
                </a:solidFill>
                <a:latin typeface="Calibri" pitchFamily="34" charset="0"/>
              </a:rPr>
              <a:t>小小创作家</a:t>
            </a:r>
            <a:endParaRPr lang="zh-CN" altLang="en-US" sz="54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0971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263" y="0"/>
            <a:ext cx="9280526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20971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925" y="195263"/>
            <a:ext cx="8312150" cy="466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文本框 1048607"/>
          <p:cNvSpPr txBox="1">
            <a:spLocks noChangeArrowheads="1"/>
          </p:cNvSpPr>
          <p:nvPr/>
        </p:nvSpPr>
        <p:spPr bwMode="auto">
          <a:xfrm>
            <a:off x="2752725" y="5441950"/>
            <a:ext cx="6459538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0000"/>
                </a:solidFill>
                <a:latin typeface="Calibri" pitchFamily="34" charset="0"/>
              </a:rPr>
              <a:t>班级布置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0971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20971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193675"/>
            <a:ext cx="5076825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文本框 1048608"/>
          <p:cNvSpPr txBox="1">
            <a:spLocks noChangeArrowheads="1"/>
          </p:cNvSpPr>
          <p:nvPr/>
        </p:nvSpPr>
        <p:spPr bwMode="auto">
          <a:xfrm>
            <a:off x="5751513" y="1096963"/>
            <a:ext cx="1084262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6000" b="1">
                <a:solidFill>
                  <a:srgbClr val="000000"/>
                </a:solidFill>
                <a:latin typeface="Calibri" pitchFamily="34" charset="0"/>
              </a:rPr>
              <a:t>我们一起</a:t>
            </a:r>
          </a:p>
        </p:txBody>
      </p:sp>
      <p:pic>
        <p:nvPicPr>
          <p:cNvPr id="21508" name="图片 20971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3484563"/>
            <a:ext cx="5202238" cy="314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文本框 1048609"/>
          <p:cNvSpPr txBox="1">
            <a:spLocks noChangeArrowheads="1"/>
          </p:cNvSpPr>
          <p:nvPr/>
        </p:nvSpPr>
        <p:spPr bwMode="auto">
          <a:xfrm>
            <a:off x="7065963" y="3297238"/>
            <a:ext cx="1085850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6000" b="1">
                <a:solidFill>
                  <a:srgbClr val="000000"/>
                </a:solidFill>
                <a:latin typeface="Calibri" pitchFamily="34" charset="0"/>
              </a:rPr>
              <a:t>学</a:t>
            </a:r>
            <a:r>
              <a:rPr lang="en-US" altLang="zh-CN" sz="6000" b="1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zh-CN" altLang="en-US" sz="6000" b="1">
                <a:solidFill>
                  <a:srgbClr val="000000"/>
                </a:solidFill>
                <a:latin typeface="Calibri" pitchFamily="34" charset="0"/>
              </a:rPr>
              <a:t>感恩</a:t>
            </a:r>
            <a:endParaRPr lang="zh-CN" altLang="en-US" sz="60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0971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5913" cy="681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图片 209717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013" y="185738"/>
            <a:ext cx="2060575" cy="303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209717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488" y="3216275"/>
            <a:ext cx="21971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209717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98688" y="1571625"/>
            <a:ext cx="3113087" cy="367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文本框 1048610"/>
          <p:cNvSpPr txBox="1">
            <a:spLocks noChangeArrowheads="1"/>
          </p:cNvSpPr>
          <p:nvPr/>
        </p:nvSpPr>
        <p:spPr bwMode="auto">
          <a:xfrm>
            <a:off x="5605463" y="365125"/>
            <a:ext cx="1160462" cy="649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6600" b="1">
                <a:solidFill>
                  <a:srgbClr val="000000"/>
                </a:solidFill>
                <a:latin typeface="Calibri" pitchFamily="34" charset="0"/>
              </a:rPr>
              <a:t>虚心请教</a:t>
            </a:r>
            <a:r>
              <a:rPr lang="en-US" altLang="zh-CN" sz="6600" b="1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en-US" sz="6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2534" name="文本框 1048611"/>
          <p:cNvSpPr txBox="1">
            <a:spLocks noChangeArrowheads="1"/>
          </p:cNvSpPr>
          <p:nvPr/>
        </p:nvSpPr>
        <p:spPr bwMode="auto">
          <a:xfrm>
            <a:off x="7158038" y="2878138"/>
            <a:ext cx="1160462" cy="417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6600" b="1">
                <a:solidFill>
                  <a:srgbClr val="000000"/>
                </a:solidFill>
                <a:latin typeface="Calibri" pitchFamily="34" charset="0"/>
              </a:rPr>
              <a:t>耐心讲解</a:t>
            </a:r>
            <a:endParaRPr lang="zh-CN" altLang="en-US" sz="66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</Words>
  <Application>WPS 演示</Application>
  <PresentationFormat>全屏显示(4:3)</PresentationFormat>
  <Paragraphs>28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Calibri</vt:lpstr>
      <vt:lpstr>宋体</vt:lpstr>
      <vt:lpstr>Arial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微软中国</cp:lastModifiedBy>
  <cp:revision>6</cp:revision>
  <dcterms:created xsi:type="dcterms:W3CDTF">2017-04-09T12:37:00Z</dcterms:created>
  <dcterms:modified xsi:type="dcterms:W3CDTF">2017-04-10T01:15:59Z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