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1" r:id="rId6"/>
    <p:sldId id="272" r:id="rId7"/>
    <p:sldId id="262" r:id="rId8"/>
    <p:sldId id="259" r:id="rId9"/>
    <p:sldId id="260" r:id="rId10"/>
    <p:sldId id="273" r:id="rId11"/>
    <p:sldId id="263" r:id="rId12"/>
    <p:sldId id="264" r:id="rId13"/>
    <p:sldId id="271" r:id="rId14"/>
    <p:sldId id="265" r:id="rId15"/>
    <p:sldId id="266" r:id="rId16"/>
    <p:sldId id="267" r:id="rId17"/>
    <p:sldId id="268" r:id="rId1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8" d="100"/>
          <a:sy n="68" d="100"/>
        </p:scale>
        <p:origin x="-112" y="-61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transition>
    <p:fade/>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transition>
    <p:fade/>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Rectangle 3"/>
          <p:cNvSpPr>
            <a:spLocks noGrp="1"/>
          </p:cNvSpPr>
          <p:nvPr>
            <p:ph type="body" idx="1"/>
          </p:nvPr>
        </p:nvSpPr>
        <p:spPr>
          <a:xfrm>
            <a:off x="609600" y="1600200"/>
            <a:ext cx="109728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fld id="{82F288E0-7875-42C4-84C8-98DBBD3BF4D2}" type="datetimeFigureOut">
              <a:rPr lang="zh-CN" altLang="en-US" smtClean="0"/>
            </a:fld>
            <a:endParaRPr lang="zh-CN" altLang="en-US"/>
          </a:p>
        </p:txBody>
      </p:sp>
      <p:sp>
        <p:nvSpPr>
          <p:cNvPr id="1029" name="Rectangle 5"/>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0" name="Rectangle 6"/>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jpeg"/><Relationship Id="rId1"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jpeg"/><Relationship Id="rId1"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jpeg"/><Relationship Id="rId1" Type="http://schemas.openxmlformats.org/officeDocument/2006/relationships/image" Target="../media/image2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22" name="标题 21"/>
          <p:cNvSpPr>
            <a:spLocks noGrp="1"/>
          </p:cNvSpPr>
          <p:nvPr>
            <p:ph type="ctrTitle"/>
          </p:nvPr>
        </p:nvSpPr>
        <p:spPr/>
        <p:txBody>
          <a:bodyPr/>
          <a:lstStyle/>
          <a:p>
            <a:r>
              <a:rPr lang="en-US" altLang="zh-CN" b="1">
                <a:solidFill>
                  <a:srgbClr val="000000"/>
                </a:solidFill>
                <a:sym typeface="+mn-ea"/>
              </a:rPr>
              <a:t>2016</a:t>
            </a:r>
            <a:r>
              <a:rPr lang="zh-CN" altLang="en-US" b="1">
                <a:solidFill>
                  <a:srgbClr val="000000"/>
                </a:solidFill>
                <a:sym typeface="+mn-ea"/>
              </a:rPr>
              <a:t>～</a:t>
            </a:r>
            <a:r>
              <a:rPr lang="en-US" altLang="zh-CN" b="1">
                <a:solidFill>
                  <a:srgbClr val="000000"/>
                </a:solidFill>
                <a:sym typeface="+mn-ea"/>
              </a:rPr>
              <a:t>2017</a:t>
            </a:r>
            <a:r>
              <a:rPr lang="zh-CN" altLang="en-US" b="1">
                <a:solidFill>
                  <a:srgbClr val="000000"/>
                </a:solidFill>
                <a:sym typeface="+mn-ea"/>
              </a:rPr>
              <a:t>学年第二学期外语系</a:t>
            </a:r>
            <a:br>
              <a:rPr lang="zh-CN">
                <a:solidFill>
                  <a:srgbClr val="000000"/>
                </a:solidFill>
              </a:rPr>
            </a:br>
            <a:endParaRPr lang="zh-CN" altLang="en-US"/>
          </a:p>
        </p:txBody>
      </p:sp>
      <p:sp>
        <p:nvSpPr>
          <p:cNvPr id="23" name="副标题 22"/>
          <p:cNvSpPr>
            <a:spLocks noGrp="1"/>
          </p:cNvSpPr>
          <p:nvPr>
            <p:ph type="subTitle" idx="1"/>
          </p:nvPr>
        </p:nvSpPr>
        <p:spPr/>
        <p:txBody>
          <a:bodyPr/>
          <a:lstStyle/>
          <a:p>
            <a:r>
              <a:rPr lang="en-US" altLang="zh-CN" sz="3200" b="1">
                <a:solidFill>
                  <a:srgbClr val="000000"/>
                </a:solidFill>
                <a:sym typeface="+mn-ea"/>
              </a:rPr>
              <a:t>2016</a:t>
            </a:r>
            <a:r>
              <a:rPr lang="zh-CN" altLang="en-US" sz="3200" b="1">
                <a:solidFill>
                  <a:srgbClr val="000000"/>
                </a:solidFill>
                <a:sym typeface="+mn-ea"/>
              </a:rPr>
              <a:t>级英语教育专业</a:t>
            </a:r>
            <a:endParaRPr lang="zh-CN" sz="3200" b="1">
              <a:solidFill>
                <a:srgbClr val="000000"/>
              </a:solidFill>
            </a:endParaRPr>
          </a:p>
          <a:p>
            <a:r>
              <a:rPr lang="en-US" altLang="zh-CN" sz="3200" b="1">
                <a:solidFill>
                  <a:srgbClr val="000000"/>
                </a:solidFill>
                <a:sym typeface="+mn-ea"/>
              </a:rPr>
              <a:t>                               </a:t>
            </a:r>
            <a:r>
              <a:rPr lang="zh-CN" altLang="en-US" sz="3200" b="1">
                <a:solidFill>
                  <a:srgbClr val="000000"/>
                </a:solidFill>
                <a:sym typeface="+mn-ea"/>
              </a:rPr>
              <a:t>教育见习简报</a:t>
            </a:r>
            <a:endParaRPr lang="zh-CN" sz="3200" b="1">
              <a:solidFill>
                <a:srgbClr val="000000"/>
              </a:solidFill>
            </a:endParaRPr>
          </a:p>
          <a:p>
            <a:r>
              <a:rPr lang="zh-CN" altLang="en-US"/>
              <a:t>                                   </a:t>
            </a:r>
            <a:endParaRPr lang="zh-CN" altLang="en-US"/>
          </a:p>
          <a:p>
            <a:endParaRPr lang="zh-CN" altLang="en-US"/>
          </a:p>
          <a:p>
            <a:r>
              <a:rPr lang="zh-CN" altLang="en-US"/>
              <a:t>                                                                                      </a:t>
            </a:r>
            <a:r>
              <a:rPr lang="zh-CN" altLang="en-US" sz="3600"/>
              <a:t>仓山实验小学</a:t>
            </a:r>
            <a:endParaRPr lang="zh-CN" altLang="en-US" sz="3600"/>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0" y="-10160"/>
            <a:ext cx="12176760" cy="1496695"/>
          </a:xfrm>
          <a:prstGeom prst="rect">
            <a:avLst/>
          </a:prstGeom>
          <a:noFill/>
          <a:ln>
            <a:noFill/>
          </a:ln>
          <a:effectLst/>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alpha val="2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rect">
            <a:fillToRect l="50000" t="50000" r="50000" b="50000"/>
          </a:path>
          <a:tileRect/>
        </a:gradFill>
        <a:effectLst/>
      </p:bgPr>
    </p:bg>
    <p:spTree>
      <p:nvGrpSpPr>
        <p:cNvPr id="1" name=""/>
        <p:cNvGrpSpPr/>
        <p:nvPr/>
      </p:nvGrpSpPr>
      <p:grpSpPr>
        <a:xfrm>
          <a:off x="0" y="0"/>
          <a:ext cx="0" cy="0"/>
          <a:chOff x="0" y="0"/>
          <a:chExt cx="0" cy="0"/>
        </a:xfrm>
      </p:grpSpPr>
      <p:pic>
        <p:nvPicPr>
          <p:cNvPr id="4" name="内容占位符 3" descr="排队列2017.4.5"/>
          <p:cNvPicPr>
            <a:picLocks noGrp="1" noChangeAspect="1"/>
          </p:cNvPicPr>
          <p:nvPr>
            <p:ph idx="1"/>
          </p:nvPr>
        </p:nvPicPr>
        <p:blipFill>
          <a:blip r:embed="rId1"/>
          <a:stretch>
            <a:fillRect/>
          </a:stretch>
        </p:blipFill>
        <p:spPr>
          <a:xfrm>
            <a:off x="196215" y="125095"/>
            <a:ext cx="4650105" cy="6202680"/>
          </a:xfrm>
          <a:prstGeom prst="rect">
            <a:avLst/>
          </a:prstGeom>
        </p:spPr>
      </p:pic>
      <p:pic>
        <p:nvPicPr>
          <p:cNvPr id="5" name="图片 4" descr="送队召集学生集合2017.4.5"/>
          <p:cNvPicPr>
            <a:picLocks noChangeAspect="1"/>
          </p:cNvPicPr>
          <p:nvPr/>
        </p:nvPicPr>
        <p:blipFill>
          <a:blip r:embed="rId2"/>
          <a:srcRect l="-1482" t="-33330"/>
          <a:stretch>
            <a:fillRect/>
          </a:stretch>
        </p:blipFill>
        <p:spPr>
          <a:xfrm>
            <a:off x="5059680" y="-2024380"/>
            <a:ext cx="6264275" cy="8352155"/>
          </a:xfrm>
          <a:prstGeom prst="rect">
            <a:avLst/>
          </a:prstGeom>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87000"/>
                <a:alpha val="100000"/>
                <a:lumOff val="13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4" name="矩形 3"/>
          <p:cNvSpPr/>
          <p:nvPr/>
        </p:nvSpPr>
        <p:spPr>
          <a:xfrm>
            <a:off x="3649980" y="60960"/>
            <a:ext cx="4220845" cy="1188720"/>
          </a:xfrm>
          <a:prstGeom prst="rect">
            <a:avLst/>
          </a:prstGeom>
          <a:noFill/>
          <a:ln>
            <a:noFill/>
          </a:ln>
        </p:spPr>
        <p:txBody>
          <a:bodyPr wrap="square" rtlCol="0" anchor="t">
            <a:spAutoFit/>
          </a:bodyPr>
          <a:lstStyle/>
          <a:p>
            <a:pPr algn="ctr"/>
            <a:r>
              <a:rPr lang="zh-CN" altLang="en-US" sz="7200" b="1">
                <a:solidFill>
                  <a:srgbClr val="FF0000"/>
                </a:solidFill>
                <a:effectLst>
                  <a:outerShdw blurRad="38100" dist="19050" dir="2700000" algn="tl" rotWithShape="0">
                    <a:schemeClr val="dk1">
                      <a:alpha val="40000"/>
                    </a:schemeClr>
                  </a:outerShdw>
                </a:effectLst>
              </a:rPr>
              <a:t>我爱我班</a:t>
            </a:r>
            <a:endParaRPr lang="zh-CN" altLang="en-US" sz="7200" b="1">
              <a:solidFill>
                <a:srgbClr val="FF0000"/>
              </a:solidFill>
              <a:effectLst>
                <a:outerShdw blurRad="38100" dist="19050" dir="2700000" algn="tl" rotWithShape="0">
                  <a:schemeClr val="dk1">
                    <a:alpha val="40000"/>
                  </a:schemeClr>
                </a:outerShdw>
              </a:effectLst>
            </a:endParaRPr>
          </a:p>
        </p:txBody>
      </p:sp>
      <p:pic>
        <p:nvPicPr>
          <p:cNvPr id="7" name="图片 6" descr="IMG_1562"/>
          <p:cNvPicPr>
            <a:picLocks noChangeAspect="1"/>
          </p:cNvPicPr>
          <p:nvPr/>
        </p:nvPicPr>
        <p:blipFill>
          <a:blip r:embed="rId1"/>
          <a:stretch>
            <a:fillRect/>
          </a:stretch>
        </p:blipFill>
        <p:spPr>
          <a:xfrm>
            <a:off x="-15875" y="1249680"/>
            <a:ext cx="6823710" cy="5118100"/>
          </a:xfrm>
          <a:prstGeom prst="rect">
            <a:avLst/>
          </a:prstGeom>
        </p:spPr>
      </p:pic>
      <p:pic>
        <p:nvPicPr>
          <p:cNvPr id="8" name="图片 7" descr="课后和五年级学生拍照2017.3.29"/>
          <p:cNvPicPr>
            <a:picLocks noChangeAspect="1"/>
          </p:cNvPicPr>
          <p:nvPr/>
        </p:nvPicPr>
        <p:blipFill>
          <a:blip r:embed="rId2"/>
          <a:stretch>
            <a:fillRect/>
          </a:stretch>
        </p:blipFill>
        <p:spPr>
          <a:xfrm>
            <a:off x="5923280" y="1249680"/>
            <a:ext cx="6116320" cy="5118100"/>
          </a:xfrm>
          <a:prstGeom prst="rect">
            <a:avLst/>
          </a:prstGeom>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90000"/>
                <a:lumOff val="1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rect">
            <a:fillToRect l="50000" t="50000" r="50000" b="50000"/>
          </a:path>
          <a:tileRect/>
        </a:gradFill>
        <a:effectLst/>
      </p:bgPr>
    </p:bg>
    <p:spTree>
      <p:nvGrpSpPr>
        <p:cNvPr id="1" name=""/>
        <p:cNvGrpSpPr/>
        <p:nvPr/>
      </p:nvGrpSpPr>
      <p:grpSpPr/>
      <p:pic>
        <p:nvPicPr>
          <p:cNvPr id="4" name="内容占位符 3" descr="2017.4.12  与班主任合影"/>
          <p:cNvPicPr>
            <a:picLocks noChangeAspect="1"/>
          </p:cNvPicPr>
          <p:nvPr>
            <p:ph idx="1"/>
          </p:nvPr>
        </p:nvPicPr>
        <p:blipFill>
          <a:blip r:embed="rId1"/>
          <a:srcRect/>
          <a:stretch>
            <a:fillRect/>
          </a:stretch>
        </p:blipFill>
        <p:spPr>
          <a:xfrm>
            <a:off x="80645" y="113030"/>
            <a:ext cx="4049395" cy="7022465"/>
          </a:xfrm>
          <a:prstGeom prst="rect">
            <a:avLst/>
          </a:prstGeom>
        </p:spPr>
      </p:pic>
      <p:pic>
        <p:nvPicPr>
          <p:cNvPr id="5" name="图片 4" descr="与班主任交流 20170412 郑翠霞01"/>
          <p:cNvPicPr>
            <a:picLocks noChangeAspect="1"/>
          </p:cNvPicPr>
          <p:nvPr/>
        </p:nvPicPr>
        <p:blipFill>
          <a:blip r:embed="rId2"/>
          <a:stretch>
            <a:fillRect/>
          </a:stretch>
        </p:blipFill>
        <p:spPr>
          <a:xfrm>
            <a:off x="4130040" y="1417955"/>
            <a:ext cx="7619365" cy="5717540"/>
          </a:xfrm>
          <a:prstGeom prst="rect">
            <a:avLst/>
          </a:prstGeom>
        </p:spPr>
      </p:pic>
      <p:sp>
        <p:nvSpPr>
          <p:cNvPr id="6" name="矩形 5"/>
          <p:cNvSpPr/>
          <p:nvPr/>
        </p:nvSpPr>
        <p:spPr>
          <a:xfrm>
            <a:off x="4299585" y="229235"/>
            <a:ext cx="6610350" cy="1188720"/>
          </a:xfrm>
          <a:prstGeom prst="rect">
            <a:avLst/>
          </a:prstGeom>
          <a:noFill/>
          <a:ln>
            <a:noFill/>
          </a:ln>
        </p:spPr>
        <p:txBody>
          <a:bodyPr wrap="none" rtlCol="0" anchor="t">
            <a:spAutoFit/>
          </a:bodyPr>
          <a:p>
            <a:pPr algn="ctr"/>
            <a:r>
              <a:rPr lang="zh-CN" altLang="en-US" sz="7200" b="1">
                <a:solidFill>
                  <a:srgbClr val="FF0000"/>
                </a:solidFill>
                <a:effectLst>
                  <a:outerShdw blurRad="38100" dist="19050" dir="2700000" algn="tl" rotWithShape="0">
                    <a:schemeClr val="dk1">
                      <a:alpha val="40000"/>
                    </a:schemeClr>
                  </a:outerShdw>
                </a:effectLst>
              </a:rPr>
              <a:t>感谢老师的指导</a:t>
            </a:r>
            <a:endParaRPr lang="zh-CN" altLang="en-US" sz="7200" b="1">
              <a:solidFill>
                <a:srgbClr val="FF0000"/>
              </a:solidFill>
              <a:effectLst>
                <a:outerShdw blurRad="38100" dist="19050" dir="2700000" algn="tl" rotWithShape="0">
                  <a:schemeClr val="dk1">
                    <a:alpha val="40000"/>
                  </a:schemeClr>
                </a:outerShdw>
              </a:effectLst>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87000"/>
                <a:lumOff val="13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我发现课本上所了解的与实际班级管理中遇到的情况完全不同。做</a:t>
            </a:r>
            <a:r>
              <a:rPr lang="zh-CN" altLang="en-US" dirty="0"/>
              <a:t>一名合格的班</a:t>
            </a:r>
            <a:r>
              <a:rPr lang="zh-CN" altLang="en-US" dirty="0" smtClean="0"/>
              <a:t>主任要有临危不乱、处事不惊的心态，以及有效处理突发事件的能力。在见习过程中，我们与小学生的有近距离的接触，能够进一步了解小学生的年龄特点和心理特点。我们学到很多东</a:t>
            </a:r>
            <a:r>
              <a:rPr lang="zh-CN" altLang="en-US" dirty="0"/>
              <a:t>西</a:t>
            </a:r>
            <a:r>
              <a:rPr lang="zh-CN" altLang="en-US" dirty="0" smtClean="0"/>
              <a:t>，然教育之路任重而道远</a:t>
            </a:r>
            <a:r>
              <a:rPr lang="zh-CN" altLang="en-US" dirty="0"/>
              <a:t>，谢谢指导老师对我们的谆谆教导</a:t>
            </a:r>
            <a:r>
              <a:rPr lang="zh-CN" altLang="en-US" dirty="0" smtClean="0"/>
              <a:t>，我们</a:t>
            </a:r>
            <a:r>
              <a:rPr lang="zh-CN" altLang="en-US" dirty="0"/>
              <a:t>改正自己的</a:t>
            </a:r>
            <a:r>
              <a:rPr lang="zh-CN" altLang="en-US" dirty="0" smtClean="0"/>
              <a:t>不足之处，努力成为一名合格的师范生。</a:t>
            </a:r>
            <a:endParaRPr lang="zh-CN" altLang="en-US" dirty="0"/>
          </a:p>
        </p:txBody>
      </p:sp>
      <p:sp>
        <p:nvSpPr>
          <p:cNvPr id="4" name="矩形 3"/>
          <p:cNvSpPr/>
          <p:nvPr/>
        </p:nvSpPr>
        <p:spPr>
          <a:xfrm>
            <a:off x="377190" y="289560"/>
            <a:ext cx="2019300" cy="1188720"/>
          </a:xfrm>
          <a:prstGeom prst="rect">
            <a:avLst/>
          </a:prstGeom>
          <a:noFill/>
          <a:ln>
            <a:noFill/>
          </a:ln>
        </p:spPr>
        <p:txBody>
          <a:bodyPr wrap="none" rtlCol="0" anchor="t">
            <a:spAutoFit/>
          </a:bodyPr>
          <a:lstStyle/>
          <a:p>
            <a:pPr algn="ctr"/>
            <a:r>
              <a:rPr lang="zh-CN" altLang="en-US" sz="7200" b="1">
                <a:solidFill>
                  <a:srgbClr val="FF0000"/>
                </a:solidFill>
                <a:effectLst>
                  <a:outerShdw blurRad="38100" dist="19050" dir="2700000" algn="tl" rotWithShape="0">
                    <a:schemeClr val="dk1">
                      <a:alpha val="40000"/>
                    </a:schemeClr>
                  </a:outerShdw>
                </a:effectLst>
              </a:rPr>
              <a:t>她说</a:t>
            </a:r>
            <a:endParaRPr lang="zh-CN" altLang="en-US" sz="7200" b="1">
              <a:solidFill>
                <a:srgbClr val="FF0000"/>
              </a:solidFill>
              <a:effectLst>
                <a:outerShdw blurRad="38100" dist="19050" dir="2700000" algn="tl" rotWithShape="0">
                  <a:schemeClr val="dk1">
                    <a:alpha val="40000"/>
                  </a:schemeClr>
                </a:outerShdw>
              </a:effectLst>
            </a:endParaRP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87000"/>
                <a:lumOff val="13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我认为这</a:t>
            </a:r>
            <a:r>
              <a:rPr lang="zh-CN" altLang="en-US" dirty="0"/>
              <a:t>学期的下</a:t>
            </a:r>
            <a:r>
              <a:rPr lang="zh-CN" altLang="en-US" dirty="0" smtClean="0"/>
              <a:t>小学是</a:t>
            </a:r>
            <a:r>
              <a:rPr lang="zh-CN" altLang="en-US" dirty="0"/>
              <a:t>“下基层，接地气”。可以这么亲</a:t>
            </a:r>
            <a:r>
              <a:rPr lang="zh-CN" altLang="en-US" dirty="0" smtClean="0"/>
              <a:t>近地和</a:t>
            </a:r>
            <a:r>
              <a:rPr lang="zh-CN" altLang="en-US" dirty="0"/>
              <a:t>班里的小朋友交流，询问他们的兴趣爱好，了解他们的心理状况，无疑对我了解小学生的心理起了巨大的帮助。和他们的接触中，我发现孩子是需要鼓励的</a:t>
            </a:r>
            <a:r>
              <a:rPr lang="zh-CN" altLang="en-US" dirty="0" smtClean="0"/>
              <a:t>，哪怕只是一个</a:t>
            </a:r>
            <a:r>
              <a:rPr lang="zh-CN" altLang="en-US" dirty="0"/>
              <a:t>眼</a:t>
            </a:r>
            <a:r>
              <a:rPr lang="zh-CN" altLang="en-US" dirty="0" smtClean="0"/>
              <a:t>神或者一个微笑。因此，</a:t>
            </a:r>
            <a:r>
              <a:rPr lang="zh-CN" altLang="en-US" dirty="0" smtClean="0">
                <a:sym typeface="+mn-ea"/>
              </a:rPr>
              <a:t>上课的时候请小朋友回答一定要记得表扬他们。在小学见习过程当中，我真的学到很多东</a:t>
            </a:r>
            <a:r>
              <a:rPr lang="zh-CN" altLang="en-US" dirty="0">
                <a:sym typeface="+mn-ea"/>
              </a:rPr>
              <a:t>西</a:t>
            </a:r>
            <a:r>
              <a:rPr lang="zh-CN" altLang="en-US" dirty="0" smtClean="0">
                <a:sym typeface="+mn-ea"/>
              </a:rPr>
              <a:t>，为我未来的教育之路积累了丰富的经验。</a:t>
            </a:r>
            <a:endParaRPr lang="zh-CN" altLang="en-US" dirty="0"/>
          </a:p>
          <a:p>
            <a:endParaRPr lang="zh-CN" altLang="en-US" dirty="0"/>
          </a:p>
        </p:txBody>
      </p:sp>
      <p:sp>
        <p:nvSpPr>
          <p:cNvPr id="4" name="矩形 3"/>
          <p:cNvSpPr/>
          <p:nvPr/>
        </p:nvSpPr>
        <p:spPr>
          <a:xfrm>
            <a:off x="819150" y="198120"/>
            <a:ext cx="2019300" cy="1188720"/>
          </a:xfrm>
          <a:prstGeom prst="rect">
            <a:avLst/>
          </a:prstGeom>
          <a:noFill/>
          <a:ln>
            <a:noFill/>
          </a:ln>
        </p:spPr>
        <p:txBody>
          <a:bodyPr wrap="none" rtlCol="0" anchor="t">
            <a:spAutoFit/>
          </a:bodyPr>
          <a:lstStyle/>
          <a:p>
            <a:pPr algn="ctr"/>
            <a:r>
              <a:rPr lang="zh-CN" altLang="en-US" sz="7200" b="1">
                <a:solidFill>
                  <a:srgbClr val="FF0000"/>
                </a:solidFill>
                <a:effectLst>
                  <a:outerShdw blurRad="38100" dist="19050" dir="2700000" algn="tl" rotWithShape="0">
                    <a:schemeClr val="dk1">
                      <a:alpha val="40000"/>
                    </a:schemeClr>
                  </a:outerShdw>
                </a:effectLst>
              </a:rPr>
              <a:t>她说</a:t>
            </a:r>
            <a:endParaRPr lang="zh-CN" altLang="en-US" sz="7200" b="1">
              <a:solidFill>
                <a:srgbClr val="FF0000"/>
              </a:solidFill>
              <a:effectLst>
                <a:outerShdw blurRad="38100" dist="19050" dir="2700000" algn="tl" rotWithShape="0">
                  <a:schemeClr val="dk1">
                    <a:alpha val="40000"/>
                  </a:schemeClr>
                </a:outerShdw>
              </a:effectLst>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90000"/>
                <a:lumOff val="1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这次见习</a:t>
            </a:r>
            <a:r>
              <a:rPr lang="zh-CN" altLang="en-US" dirty="0" smtClean="0"/>
              <a:t>的主要收获就是观察到了指导老师在发现课上同学的小动作和不好的学习习惯时采取的处理方式。同时我也学到了如何调动学生认真写作业</a:t>
            </a:r>
            <a:r>
              <a:rPr lang="zh-CN" altLang="en-US" dirty="0"/>
              <a:t>的积极</a:t>
            </a:r>
            <a:r>
              <a:rPr lang="zh-CN" altLang="en-US" dirty="0" smtClean="0"/>
              <a:t>性，以及针对学生</a:t>
            </a:r>
            <a:r>
              <a:rPr lang="zh-CN" altLang="en-US" dirty="0"/>
              <a:t>常常会犯的错误</a:t>
            </a:r>
            <a:r>
              <a:rPr lang="zh-CN" altLang="en-US" dirty="0" smtClean="0"/>
              <a:t>，强调重点、加深</a:t>
            </a:r>
            <a:r>
              <a:rPr lang="zh-CN" altLang="en-US" dirty="0"/>
              <a:t>印象。</a:t>
            </a:r>
            <a:r>
              <a:rPr lang="zh-CN" altLang="en-US" dirty="0" smtClean="0"/>
              <a:t>孩子们如果表现良好要及时给予鼓励。通过观摩和记录</a:t>
            </a:r>
            <a:r>
              <a:rPr lang="zh-CN" altLang="en-US" dirty="0"/>
              <a:t>，</a:t>
            </a:r>
            <a:r>
              <a:rPr lang="zh-CN" altLang="en-US" dirty="0" smtClean="0"/>
              <a:t>我还知道了该怎样维护课堂</a:t>
            </a:r>
            <a:r>
              <a:rPr lang="zh-CN" altLang="en-US" dirty="0"/>
              <a:t>秩序，</a:t>
            </a:r>
            <a:r>
              <a:rPr lang="zh-CN" altLang="en-US" dirty="0" smtClean="0"/>
              <a:t>在协助指导老师</a:t>
            </a:r>
            <a:r>
              <a:rPr lang="zh-CN" altLang="en-US" dirty="0"/>
              <a:t>工作的过程也让我提前体验了当小学教师的感觉。</a:t>
            </a:r>
            <a:endParaRPr lang="zh-CN" altLang="en-US" dirty="0"/>
          </a:p>
        </p:txBody>
      </p:sp>
      <p:sp>
        <p:nvSpPr>
          <p:cNvPr id="4" name="矩形 3"/>
          <p:cNvSpPr/>
          <p:nvPr/>
        </p:nvSpPr>
        <p:spPr>
          <a:xfrm>
            <a:off x="849630" y="320040"/>
            <a:ext cx="2019300" cy="1188720"/>
          </a:xfrm>
          <a:prstGeom prst="rect">
            <a:avLst/>
          </a:prstGeom>
          <a:noFill/>
          <a:ln>
            <a:noFill/>
          </a:ln>
        </p:spPr>
        <p:txBody>
          <a:bodyPr wrap="none" rtlCol="0" anchor="t">
            <a:spAutoFit/>
          </a:bodyPr>
          <a:lstStyle/>
          <a:p>
            <a:pPr algn="ctr"/>
            <a:r>
              <a:rPr lang="zh-CN" altLang="en-US" sz="7200" b="1">
                <a:solidFill>
                  <a:srgbClr val="FF0000"/>
                </a:solidFill>
                <a:effectLst>
                  <a:outerShdw blurRad="38100" dist="19050" dir="2700000" algn="tl" rotWithShape="0">
                    <a:schemeClr val="dk1">
                      <a:alpha val="40000"/>
                    </a:schemeClr>
                  </a:outerShdw>
                </a:effectLst>
              </a:rPr>
              <a:t>她说</a:t>
            </a:r>
            <a:endParaRPr lang="zh-CN" altLang="en-US" sz="7200" b="1">
              <a:solidFill>
                <a:srgbClr val="FF0000"/>
              </a:solidFill>
              <a:effectLst>
                <a:outerShdw blurRad="38100" dist="19050" dir="2700000" algn="tl" rotWithShape="0">
                  <a:schemeClr val="dk1">
                    <a:alpha val="40000"/>
                  </a:schemeClr>
                </a:outerShdw>
              </a:effectLst>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90000"/>
                <a:lumOff val="1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4" name="矩形 3"/>
          <p:cNvSpPr/>
          <p:nvPr/>
        </p:nvSpPr>
        <p:spPr>
          <a:xfrm>
            <a:off x="537210" y="1112520"/>
            <a:ext cx="11910060" cy="1188720"/>
          </a:xfrm>
          <a:prstGeom prst="rect">
            <a:avLst/>
          </a:prstGeom>
          <a:noFill/>
          <a:ln>
            <a:noFill/>
          </a:ln>
        </p:spPr>
        <p:txBody>
          <a:bodyPr wrap="square" rtlCol="0" anchor="t">
            <a:spAutoFit/>
          </a:bodyPr>
          <a:lstStyle/>
          <a:p>
            <a:pPr algn="ctr"/>
            <a:r>
              <a:rPr lang="zh-CN" altLang="en-US" sz="7200" b="1">
                <a:solidFill>
                  <a:schemeClr val="tx1"/>
                </a:solidFill>
                <a:effectLst>
                  <a:outerShdw blurRad="38100" dist="19050" dir="2700000" algn="tl" rotWithShape="0">
                    <a:schemeClr val="dk1">
                      <a:alpha val="40000"/>
                    </a:schemeClr>
                  </a:outerShdw>
                </a:effectLst>
              </a:rPr>
              <a:t>珍惜每一次见习</a:t>
            </a:r>
            <a:endParaRPr lang="zh-CN" altLang="en-US" sz="7200" b="1">
              <a:solidFill>
                <a:schemeClr val="tx1"/>
              </a:solidFill>
              <a:effectLst>
                <a:outerShdw blurRad="38100" dist="19050" dir="2700000" algn="tl" rotWithShape="0">
                  <a:schemeClr val="dk1">
                    <a:alpha val="40000"/>
                  </a:schemeClr>
                </a:outerShdw>
              </a:effectLst>
            </a:endParaRPr>
          </a:p>
        </p:txBody>
      </p:sp>
      <p:sp>
        <p:nvSpPr>
          <p:cNvPr id="5" name="矩形 4"/>
          <p:cNvSpPr/>
          <p:nvPr/>
        </p:nvSpPr>
        <p:spPr>
          <a:xfrm>
            <a:off x="1413510" y="2834640"/>
            <a:ext cx="9364980" cy="1188720"/>
          </a:xfrm>
          <a:prstGeom prst="rect">
            <a:avLst/>
          </a:prstGeom>
          <a:noFill/>
          <a:ln>
            <a:noFill/>
          </a:ln>
        </p:spPr>
        <p:txBody>
          <a:bodyPr wrap="none" rtlCol="0" anchor="t">
            <a:spAutoFit/>
          </a:bodyPr>
          <a:lstStyle/>
          <a:p>
            <a:pPr algn="ctr"/>
            <a:r>
              <a:rPr lang="zh-CN" altLang="en-US" sz="7200" b="1">
                <a:solidFill>
                  <a:schemeClr val="tx1"/>
                </a:solidFill>
                <a:effectLst>
                  <a:outerShdw blurRad="38100" dist="19050" dir="2700000" algn="tl" rotWithShape="0">
                    <a:schemeClr val="dk1">
                      <a:alpha val="40000"/>
                    </a:schemeClr>
                  </a:outerShdw>
                </a:effectLst>
              </a:rPr>
              <a:t>谢谢给我们最好的锻炼</a:t>
            </a:r>
            <a:endParaRPr lang="zh-CN" altLang="en-US" sz="7200" b="1">
              <a:solidFill>
                <a:schemeClr val="tx1"/>
              </a:solidFill>
              <a:effectLst>
                <a:outerShdw blurRad="38100" dist="19050" dir="2700000" algn="tl" rotWithShape="0">
                  <a:schemeClr val="dk1">
                    <a:alpha val="40000"/>
                  </a:schemeClr>
                </a:outerShdw>
              </a:effectLst>
            </a:endParaRPr>
          </a:p>
        </p:txBody>
      </p:sp>
      <p:sp>
        <p:nvSpPr>
          <p:cNvPr id="7" name="文本框 6"/>
          <p:cNvSpPr txBox="1"/>
          <p:nvPr/>
        </p:nvSpPr>
        <p:spPr>
          <a:xfrm>
            <a:off x="5860098" y="4838700"/>
            <a:ext cx="4251325" cy="1188720"/>
          </a:xfrm>
          <a:prstGeom prst="rect">
            <a:avLst/>
          </a:prstGeom>
          <a:noFill/>
        </p:spPr>
        <p:txBody>
          <a:bodyPr wrap="none" rtlCol="0">
            <a:spAutoFit/>
          </a:bodyPr>
          <a:lstStyle/>
          <a:p>
            <a:pPr algn="ctr"/>
            <a:r>
              <a:rPr lang="en-US" altLang="zh-CN" sz="7200" b="1">
                <a:solidFill>
                  <a:schemeClr val="tx1"/>
                </a:solidFill>
                <a:effectLst>
                  <a:outerShdw blurRad="38100" dist="19050" dir="2700000" algn="tl" rotWithShape="0">
                    <a:schemeClr val="dk1">
                      <a:alpha val="40000"/>
                    </a:schemeClr>
                  </a:outerShdw>
                </a:effectLst>
              </a:rPr>
              <a:t>2017.4.17</a:t>
            </a:r>
            <a:endParaRPr lang="en-US" altLang="zh-CN" sz="7200" b="1">
              <a:solidFill>
                <a:schemeClr val="tx1"/>
              </a:solidFill>
              <a:effectLst>
                <a:outerShdw blurRad="38100" dist="19050" dir="2700000" algn="tl" rotWithShape="0">
                  <a:schemeClr val="dk1">
                    <a:alpha val="40000"/>
                  </a:schemeClr>
                </a:outerShdw>
              </a:effectLst>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6" name="内容占位符 5" descr="20170322 课间与学生交流01"/>
          <p:cNvPicPr>
            <a:picLocks noGrp="1" noChangeAspect="1"/>
          </p:cNvPicPr>
          <p:nvPr>
            <p:ph idx="1"/>
          </p:nvPr>
        </p:nvPicPr>
        <p:blipFill>
          <a:blip r:embed="rId1"/>
          <a:stretch>
            <a:fillRect/>
          </a:stretch>
        </p:blipFill>
        <p:spPr>
          <a:xfrm>
            <a:off x="501650" y="57785"/>
            <a:ext cx="5394325" cy="4046220"/>
          </a:xfrm>
          <a:prstGeom prst="rect">
            <a:avLst/>
          </a:prstGeom>
        </p:spPr>
      </p:pic>
      <p:pic>
        <p:nvPicPr>
          <p:cNvPr id="7" name="图片 6" descr="2017.4.5 与小朋友合个影"/>
          <p:cNvPicPr>
            <a:picLocks noChangeAspect="1"/>
          </p:cNvPicPr>
          <p:nvPr/>
        </p:nvPicPr>
        <p:blipFill>
          <a:blip r:embed="rId2"/>
          <a:srcRect r="-13246" b="-19036"/>
          <a:stretch>
            <a:fillRect/>
          </a:stretch>
        </p:blipFill>
        <p:spPr>
          <a:xfrm>
            <a:off x="3932555" y="57785"/>
            <a:ext cx="4326890" cy="5769610"/>
          </a:xfrm>
          <a:prstGeom prst="rect">
            <a:avLst/>
          </a:prstGeom>
        </p:spPr>
      </p:pic>
      <p:sp>
        <p:nvSpPr>
          <p:cNvPr id="8" name="矩形 7"/>
          <p:cNvSpPr/>
          <p:nvPr/>
        </p:nvSpPr>
        <p:spPr>
          <a:xfrm>
            <a:off x="7692073" y="482600"/>
            <a:ext cx="4251325" cy="1188720"/>
          </a:xfrm>
          <a:prstGeom prst="rect">
            <a:avLst/>
          </a:prstGeom>
          <a:noFill/>
          <a:ln>
            <a:noFill/>
          </a:ln>
        </p:spPr>
        <p:txBody>
          <a:bodyPr wrap="none" rtlCol="0" anchor="t">
            <a:spAutoFit/>
          </a:bodyPr>
          <a:lstStyle/>
          <a:p>
            <a:pPr algn="ctr"/>
            <a:r>
              <a:rPr lang="en-US" altLang="zh-CN" sz="7200" b="1">
                <a:solidFill>
                  <a:srgbClr val="FF0000"/>
                </a:solidFill>
                <a:effectLst>
                  <a:outerShdw blurRad="38100" dist="19050" dir="2700000" algn="tl" rotWithShape="0">
                    <a:schemeClr val="dk1">
                      <a:alpha val="40000"/>
                    </a:schemeClr>
                  </a:outerShdw>
                </a:effectLst>
              </a:rPr>
              <a:t>2017.3.22</a:t>
            </a:r>
            <a:endParaRPr lang="en-US" altLang="zh-CN" sz="7200" b="1">
              <a:solidFill>
                <a:srgbClr val="FF0000"/>
              </a:solidFill>
              <a:effectLst>
                <a:outerShdw blurRad="38100" dist="19050" dir="2700000" algn="tl" rotWithShape="0">
                  <a:schemeClr val="dk1">
                    <a:alpha val="40000"/>
                  </a:schemeClr>
                </a:outerShdw>
              </a:effectLst>
            </a:endParaRPr>
          </a:p>
        </p:txBody>
      </p:sp>
      <p:sp>
        <p:nvSpPr>
          <p:cNvPr id="12" name="文本框 11"/>
          <p:cNvSpPr txBox="1"/>
          <p:nvPr/>
        </p:nvSpPr>
        <p:spPr>
          <a:xfrm>
            <a:off x="8259445" y="1835785"/>
            <a:ext cx="3559175" cy="1188720"/>
          </a:xfrm>
          <a:prstGeom prst="rect">
            <a:avLst/>
          </a:prstGeom>
          <a:noFill/>
        </p:spPr>
        <p:txBody>
          <a:bodyPr wrap="square" rtlCol="0">
            <a:spAutoFit/>
          </a:bodyPr>
          <a:lstStyle/>
          <a:p>
            <a:r>
              <a:rPr lang="en-US" altLang="zh-CN" sz="3600">
                <a:solidFill>
                  <a:schemeClr val="tx1"/>
                </a:solidFill>
                <a:effectLst>
                  <a:outerShdw blurRad="38100" dist="19050" dir="2700000" algn="tl" rotWithShape="0">
                    <a:schemeClr val="dk1">
                      <a:alpha val="40000"/>
                    </a:schemeClr>
                  </a:outerShdw>
                </a:effectLst>
              </a:rPr>
              <a:t>          </a:t>
            </a:r>
            <a:r>
              <a:rPr lang="zh-CN" altLang="en-US" sz="3600">
                <a:solidFill>
                  <a:schemeClr val="tx1"/>
                </a:solidFill>
                <a:effectLst>
                  <a:outerShdw blurRad="38100" dist="19050" dir="2700000" algn="tl" rotWithShape="0">
                    <a:schemeClr val="dk1">
                      <a:alpha val="40000"/>
                    </a:schemeClr>
                  </a:outerShdw>
                </a:effectLst>
              </a:rPr>
              <a:t>今天        我们第一次见面</a:t>
            </a:r>
            <a:endParaRPr lang="zh-CN" altLang="en-US" sz="3600">
              <a:solidFill>
                <a:schemeClr val="tx1"/>
              </a:solidFill>
              <a:effectLst>
                <a:outerShdw blurRad="38100" dist="19050" dir="2700000" algn="tl" rotWithShape="0">
                  <a:schemeClr val="dk1">
                    <a:alpha val="40000"/>
                  </a:schemeClr>
                </a:outerShdw>
              </a:effectLst>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rect">
            <a:fillToRect t="100000" r="100000"/>
          </a:path>
          <a:tileRect l="-100000" b="-100000"/>
        </a:gradFill>
        <a:effectLst/>
      </p:bgPr>
    </p:bg>
    <p:spTree>
      <p:nvGrpSpPr>
        <p:cNvPr id="1" name=""/>
        <p:cNvGrpSpPr/>
        <p:nvPr/>
      </p:nvGrpSpPr>
      <p:grpSpPr>
        <a:xfrm>
          <a:off x="0" y="0"/>
          <a:ext cx="0" cy="0"/>
          <a:chOff x="0" y="0"/>
          <a:chExt cx="0" cy="0"/>
        </a:xfrm>
      </p:grpSpPr>
      <p:sp>
        <p:nvSpPr>
          <p:cNvPr id="4" name="文本框 3"/>
          <p:cNvSpPr txBox="1"/>
          <p:nvPr/>
        </p:nvSpPr>
        <p:spPr>
          <a:xfrm>
            <a:off x="1324610" y="1626870"/>
            <a:ext cx="9005570" cy="2804160"/>
          </a:xfrm>
          <a:prstGeom prst="rect">
            <a:avLst/>
          </a:prstGeom>
          <a:noFill/>
        </p:spPr>
        <p:txBody>
          <a:bodyPr wrap="square" rtlCol="0">
            <a:spAutoFit/>
          </a:bodyPr>
          <a:lstStyle/>
          <a:p>
            <a:r>
              <a:rPr lang="zh-CN" altLang="en-US" sz="4000">
                <a:sym typeface="+mn-ea"/>
              </a:rPr>
              <a:t>我们带着激动与紧张，来到了仓山实验小学，开始了我们第一次见习。环境优美的校园，天真烂漫的孩子们都让大家的眼神都充满期待。</a:t>
            </a:r>
            <a:endParaRPr lang="zh-CN" altLang="en-US" sz="4000">
              <a:sym typeface="+mn-ea"/>
            </a:endParaRPr>
          </a:p>
          <a:p>
            <a:endParaRPr lang="zh-CN" altLang="en-US"/>
          </a:p>
        </p:txBody>
      </p:sp>
      <p:sp>
        <p:nvSpPr>
          <p:cNvPr id="6" name="矩形 5"/>
          <p:cNvSpPr/>
          <p:nvPr/>
        </p:nvSpPr>
        <p:spPr>
          <a:xfrm>
            <a:off x="681990" y="438150"/>
            <a:ext cx="2019300" cy="1188720"/>
          </a:xfrm>
          <a:prstGeom prst="rect">
            <a:avLst/>
          </a:prstGeom>
          <a:noFill/>
          <a:ln>
            <a:noFill/>
          </a:ln>
        </p:spPr>
        <p:txBody>
          <a:bodyPr wrap="none" rtlCol="0" anchor="t">
            <a:spAutoFit/>
          </a:bodyPr>
          <a:lstStyle/>
          <a:p>
            <a:pPr algn="ctr"/>
            <a:r>
              <a:rPr lang="zh-CN" altLang="en-US" sz="7200" b="1">
                <a:solidFill>
                  <a:srgbClr val="FF0000"/>
                </a:solidFill>
                <a:effectLst>
                  <a:outerShdw blurRad="38100" dist="19050" dir="2700000" algn="tl" rotWithShape="0">
                    <a:schemeClr val="dk1">
                      <a:alpha val="40000"/>
                    </a:schemeClr>
                  </a:outerShdw>
                </a:effectLst>
              </a:rPr>
              <a:t>初见</a:t>
            </a:r>
            <a:endParaRPr lang="zh-CN" altLang="en-US" sz="7200" b="1">
              <a:solidFill>
                <a:srgbClr val="FF0000"/>
              </a:solidFill>
              <a:effectLst>
                <a:outerShdw blurRad="38100" dist="19050" dir="2700000" algn="tl" rotWithShape="0">
                  <a:schemeClr val="dk1">
                    <a:alpha val="40000"/>
                  </a:schemeClr>
                </a:outerShdw>
              </a:effectLst>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73000"/>
                <a:lumOff val="27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rect">
            <a:fillToRect l="100000" b="100000"/>
          </a:path>
          <a:tileRect t="-100000" r="-100000"/>
        </a:gradFill>
        <a:effectLst/>
      </p:bgPr>
    </p:bg>
    <p:spTree>
      <p:nvGrpSpPr>
        <p:cNvPr id="1" name=""/>
        <p:cNvGrpSpPr/>
        <p:nvPr/>
      </p:nvGrpSpPr>
      <p:grpSpPr>
        <a:xfrm>
          <a:off x="0" y="0"/>
          <a:ext cx="0" cy="0"/>
          <a:chOff x="0" y="0"/>
          <a:chExt cx="0" cy="0"/>
        </a:xfrm>
      </p:grpSpPr>
      <p:pic>
        <p:nvPicPr>
          <p:cNvPr id="4" name="内容占位符 3" descr="730C4D299015BF61B73DD7CBDE39B987"/>
          <p:cNvPicPr>
            <a:picLocks noGrp="1" noChangeAspect="1"/>
          </p:cNvPicPr>
          <p:nvPr>
            <p:ph idx="1"/>
          </p:nvPr>
        </p:nvPicPr>
        <p:blipFill>
          <a:blip r:embed="rId1"/>
          <a:stretch>
            <a:fillRect/>
          </a:stretch>
        </p:blipFill>
        <p:spPr>
          <a:xfrm>
            <a:off x="-36830" y="-33020"/>
            <a:ext cx="5208905" cy="6944995"/>
          </a:xfrm>
          <a:prstGeom prst="rect">
            <a:avLst/>
          </a:prstGeom>
        </p:spPr>
      </p:pic>
      <p:sp>
        <p:nvSpPr>
          <p:cNvPr id="5" name="矩形 4"/>
          <p:cNvSpPr/>
          <p:nvPr/>
        </p:nvSpPr>
        <p:spPr>
          <a:xfrm>
            <a:off x="5619115" y="2164080"/>
            <a:ext cx="5159375" cy="2286000"/>
          </a:xfrm>
          <a:prstGeom prst="rect">
            <a:avLst/>
          </a:prstGeom>
          <a:noFill/>
          <a:ln>
            <a:noFill/>
          </a:ln>
        </p:spPr>
        <p:txBody>
          <a:bodyPr wrap="square" rtlCol="0" anchor="t">
            <a:spAutoFit/>
          </a:bodyPr>
          <a:lstStyle/>
          <a:p>
            <a:pPr algn="ctr"/>
            <a:r>
              <a:rPr lang="zh-CN" altLang="en-US" sz="7200" b="1">
                <a:solidFill>
                  <a:schemeClr val="tx1"/>
                </a:solidFill>
                <a:effectLst>
                  <a:outerShdw blurRad="38100" dist="19050" dir="2700000" algn="tl" rotWithShape="0">
                    <a:schemeClr val="dk1">
                      <a:alpha val="40000"/>
                    </a:schemeClr>
                  </a:outerShdw>
                </a:effectLst>
              </a:rPr>
              <a:t>这是孩子们成长的地方</a:t>
            </a:r>
            <a:endParaRPr lang="zh-CN" altLang="en-US" sz="7200" b="1">
              <a:solidFill>
                <a:schemeClr val="tx1"/>
              </a:solidFill>
              <a:effectLst>
                <a:outerShdw blurRad="38100" dist="19050" dir="2700000" algn="tl" rotWithShape="0">
                  <a:schemeClr val="dk1">
                    <a:alpha val="40000"/>
                  </a:schemeClr>
                </a:outerShdw>
              </a:effectLst>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73000"/>
                <a:lumOff val="27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rect">
            <a:fillToRect l="100000" b="100000"/>
          </a:path>
          <a:tileRect t="-100000" r="-100000"/>
        </a:gradFill>
        <a:effectLst/>
      </p:bgPr>
    </p:bg>
    <p:spTree>
      <p:nvGrpSpPr>
        <p:cNvPr id="1" name=""/>
        <p:cNvGrpSpPr/>
        <p:nvPr/>
      </p:nvGrpSpPr>
      <p:grpSpPr/>
      <p:pic>
        <p:nvPicPr>
          <p:cNvPr id="7174" name="Picture 6" descr="IMG_20141218_092252"/>
          <p:cNvPicPr>
            <a:picLocks noChangeAspect="1" noChangeArrowheads="1"/>
          </p:cNvPicPr>
          <p:nvPr>
            <p:ph sz="quarter" idx="3"/>
          </p:nvPr>
        </p:nvPicPr>
        <p:blipFill>
          <a:blip r:embed="rId1">
            <a:extLst>
              <a:ext uri="{28A0092B-C50C-407E-A947-70E740481C1C}">
                <a14:useLocalDpi xmlns:a14="http://schemas.microsoft.com/office/drawing/2010/main" val="0"/>
              </a:ext>
            </a:extLst>
          </a:blip>
          <a:srcRect/>
          <a:stretch>
            <a:fillRect/>
          </a:stretch>
        </p:blipFill>
        <p:spPr>
          <a:xfrm>
            <a:off x="49530" y="4189730"/>
            <a:ext cx="6819265" cy="2781300"/>
          </a:xfrm>
        </p:spPr>
      </p:pic>
      <p:pic>
        <p:nvPicPr>
          <p:cNvPr id="7173" name="Picture 5" descr="IMG_20141218_092313"/>
          <p:cNvPicPr>
            <a:picLocks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6868160" y="180975"/>
            <a:ext cx="5083175" cy="6496050"/>
          </a:xfrm>
        </p:spPr>
      </p:pic>
      <p:pic>
        <p:nvPicPr>
          <p:cNvPr id="7172" name="Picture 4" descr="IMG_20141218_092423"/>
          <p:cNvPicPr>
            <a:picLocks noChangeAspect="1" noChangeArrowheads="1"/>
          </p:cNvPicPr>
          <p:nvPr>
            <p:ph sz="quarter" idx="1"/>
          </p:nvPr>
        </p:nvPicPr>
        <p:blipFill>
          <a:blip r:embed="rId3"/>
          <a:srcRect/>
          <a:stretch>
            <a:fillRect/>
          </a:stretch>
        </p:blipFill>
        <p:spPr>
          <a:xfrm>
            <a:off x="49530" y="70485"/>
            <a:ext cx="6632575" cy="4119245"/>
          </a:xfr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7174"/>
                                        </p:tgtEl>
                                        <p:attrNameLst>
                                          <p:attrName>style.visibility</p:attrName>
                                        </p:attrNameLst>
                                      </p:cBhvr>
                                      <p:to>
                                        <p:strVal val="visible"/>
                                      </p:to>
                                    </p:set>
                                    <p:anim calcmode="lin" valueType="num">
                                      <p:cBhvr>
                                        <p:cTn id="7" dur="1000" decel="50000" fill="hold">
                                          <p:stCondLst>
                                            <p:cond delay="0"/>
                                          </p:stCondLst>
                                        </p:cTn>
                                        <p:tgtEl>
                                          <p:spTgt spid="7174"/>
                                        </p:tgtEl>
                                        <p:attrNameLst>
                                          <p:attrName>style.rotation</p:attrName>
                                        </p:attrNameLst>
                                      </p:cBhvr>
                                      <p:tavLst>
                                        <p:tav tm="0">
                                          <p:val>
                                            <p:fltVal val="-90.000000"/>
                                          </p:val>
                                        </p:tav>
                                        <p:tav tm="100000">
                                          <p:val>
                                            <p:fltVal val="0.000000"/>
                                          </p:val>
                                        </p:tav>
                                      </p:tavLst>
                                    </p:anim>
                                    <p:anim calcmode="lin" valueType="num">
                                      <p:cBhvr>
                                        <p:cTn id="8" dur="1000" decel="50000" fill="hold">
                                          <p:stCondLst>
                                            <p:cond delay="0"/>
                                          </p:stCondLst>
                                        </p:cTn>
                                        <p:tgtEl>
                                          <p:spTgt spid="7174"/>
                                        </p:tgtEl>
                                        <p:attrNameLst>
                                          <p:attrName>ppt_w</p:attrName>
                                        </p:attrNameLst>
                                      </p:cBhvr>
                                      <p:tavLst>
                                        <p:tav tm="0">
                                          <p:val>
                                            <p:strVal val="#ppt_w"/>
                                          </p:val>
                                        </p:tav>
                                        <p:tav tm="100000">
                                          <p:val>
                                            <p:strVal val="#ppt_w*.05"/>
                                          </p:val>
                                        </p:tav>
                                      </p:tavLst>
                                    </p:anim>
                                    <p:anim calcmode="lin" valueType="num">
                                      <p:cBhvr>
                                        <p:cTn id="9" dur="1000" accel="50000" fill="hold">
                                          <p:stCondLst>
                                            <p:cond delay="1000"/>
                                          </p:stCondLst>
                                        </p:cTn>
                                        <p:tgtEl>
                                          <p:spTgt spid="7174"/>
                                        </p:tgtEl>
                                        <p:attrNameLst>
                                          <p:attrName>ppt_w</p:attrName>
                                        </p:attrNameLst>
                                      </p:cBhvr>
                                      <p:tavLst>
                                        <p:tav tm="0">
                                          <p:val>
                                            <p:strVal val="#ppt_w*.05"/>
                                          </p:val>
                                        </p:tav>
                                        <p:tav tm="100000">
                                          <p:val>
                                            <p:strVal val="#ppt_w"/>
                                          </p:val>
                                        </p:tav>
                                      </p:tavLst>
                                    </p:anim>
                                    <p:anim calcmode="lin" valueType="num">
                                      <p:cBhvr>
                                        <p:cTn id="10" dur="2000" fill="hold"/>
                                        <p:tgtEl>
                                          <p:spTgt spid="7174"/>
                                        </p:tgtEl>
                                        <p:attrNameLst>
                                          <p:attrName>ppt_h</p:attrName>
                                        </p:attrNameLst>
                                      </p:cBhvr>
                                      <p:tavLst>
                                        <p:tav tm="0">
                                          <p:val>
                                            <p:strVal val="#ppt_h"/>
                                          </p:val>
                                        </p:tav>
                                        <p:tav tm="100000">
                                          <p:val>
                                            <p:strVal val="#ppt_h"/>
                                          </p:val>
                                        </p:tav>
                                      </p:tavLst>
                                    </p:anim>
                                    <p:anim calcmode="lin" valueType="num">
                                      <p:cBhvr>
                                        <p:cTn id="11" dur="1000" decel="50000" fill="hold">
                                          <p:stCondLst>
                                            <p:cond delay="0"/>
                                          </p:stCondLst>
                                        </p:cTn>
                                        <p:tgtEl>
                                          <p:spTgt spid="7174"/>
                                        </p:tgtEl>
                                        <p:attrNameLst>
                                          <p:attrName>ppt_x</p:attrName>
                                        </p:attrNameLst>
                                      </p:cBhvr>
                                      <p:tavLst>
                                        <p:tav tm="0">
                                          <p:val>
                                            <p:strVal val="#ppt_x+.4"/>
                                          </p:val>
                                        </p:tav>
                                        <p:tav tm="100000">
                                          <p:val>
                                            <p:strVal val="#ppt_x"/>
                                          </p:val>
                                        </p:tav>
                                      </p:tavLst>
                                    </p:anim>
                                    <p:anim calcmode="lin" valueType="num">
                                      <p:cBhvr>
                                        <p:cTn id="12" dur="1000" decel="50000" fill="hold">
                                          <p:stCondLst>
                                            <p:cond delay="0"/>
                                          </p:stCondLst>
                                        </p:cTn>
                                        <p:tgtEl>
                                          <p:spTgt spid="7174"/>
                                        </p:tgtEl>
                                        <p:attrNameLst>
                                          <p:attrName>ppt_y</p:attrName>
                                        </p:attrNameLst>
                                      </p:cBhvr>
                                      <p:tavLst>
                                        <p:tav tm="0">
                                          <p:val>
                                            <p:strVal val="#ppt_y-.2"/>
                                          </p:val>
                                        </p:tav>
                                        <p:tav tm="100000">
                                          <p:val>
                                            <p:strVal val="#ppt_y+.1"/>
                                          </p:val>
                                        </p:tav>
                                      </p:tavLst>
                                    </p:anim>
                                    <p:anim calcmode="lin" valueType="num">
                                      <p:cBhvr>
                                        <p:cTn id="13" dur="1000" accel="50000" fill="hold">
                                          <p:stCondLst>
                                            <p:cond delay="1000"/>
                                          </p:stCondLst>
                                        </p:cTn>
                                        <p:tgtEl>
                                          <p:spTgt spid="7174"/>
                                        </p:tgtEl>
                                        <p:attrNameLst>
                                          <p:attrName>ppt_y</p:attrName>
                                        </p:attrNameLst>
                                      </p:cBhvr>
                                      <p:tavLst>
                                        <p:tav tm="0">
                                          <p:val>
                                            <p:strVal val="#ppt_y+.1"/>
                                          </p:val>
                                        </p:tav>
                                        <p:tav tm="100000">
                                          <p:val>
                                            <p:strVal val="#ppt_y"/>
                                          </p:val>
                                        </p:tav>
                                      </p:tavLst>
                                    </p:anim>
                                    <p:animEffect transition="in" filter="fade">
                                      <p:cBhvr>
                                        <p:cTn id="14" dur="2000" decel="50000">
                                          <p:stCondLst>
                                            <p:cond delay="0"/>
                                          </p:stCondLst>
                                        </p:cTn>
                                        <p:tgtEl>
                                          <p:spTgt spid="7174"/>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7173"/>
                                        </p:tgtEl>
                                        <p:attrNameLst>
                                          <p:attrName>style.visibility</p:attrName>
                                        </p:attrNameLst>
                                      </p:cBhvr>
                                      <p:to>
                                        <p:strVal val="visible"/>
                                      </p:to>
                                    </p:set>
                                    <p:animEffect transition="in" filter="dissolve">
                                      <p:cBhvr>
                                        <p:cTn id="19" dur="1000"/>
                                        <p:tgtEl>
                                          <p:spTgt spid="7173"/>
                                        </p:tgtEl>
                                      </p:cBhvr>
                                    </p:animEffect>
                                  </p:childTnLst>
                                </p:cTn>
                              </p:par>
                            </p:childTnLst>
                          </p:cTn>
                        </p:par>
                        <p:par>
                          <p:cTn id="20" fill="hold">
                            <p:stCondLst>
                              <p:cond delay="1000"/>
                            </p:stCondLst>
                            <p:childTnLst>
                              <p:par>
                                <p:cTn id="21" presetID="31" presetClass="entr" presetSubtype="0" fill="hold" nodeType="afterEffect">
                                  <p:stCondLst>
                                    <p:cond delay="0"/>
                                  </p:stCondLst>
                                  <p:iterate type="lt">
                                    <p:tmPct val="5000"/>
                                  </p:iterate>
                                  <p:childTnLst>
                                    <p:set>
                                      <p:cBhvr>
                                        <p:cTn id="22" dur="1" fill="hold">
                                          <p:stCondLst>
                                            <p:cond delay="0"/>
                                          </p:stCondLst>
                                        </p:cTn>
                                        <p:tgtEl>
                                          <p:spTgt spid="7172"/>
                                        </p:tgtEl>
                                        <p:attrNameLst>
                                          <p:attrName>style.visibility</p:attrName>
                                        </p:attrNameLst>
                                      </p:cBhvr>
                                      <p:to>
                                        <p:strVal val="visible"/>
                                      </p:to>
                                    </p:set>
                                    <p:anim calcmode="lin" valueType="num">
                                      <p:cBhvr>
                                        <p:cTn id="23" dur="1000" fill="hold"/>
                                        <p:tgtEl>
                                          <p:spTgt spid="7172"/>
                                        </p:tgtEl>
                                        <p:attrNameLst>
                                          <p:attrName>ppt_w</p:attrName>
                                        </p:attrNameLst>
                                      </p:cBhvr>
                                      <p:tavLst>
                                        <p:tav tm="0">
                                          <p:val>
                                            <p:fltVal val="0.000000"/>
                                          </p:val>
                                        </p:tav>
                                        <p:tav tm="100000">
                                          <p:val>
                                            <p:strVal val="#ppt_w"/>
                                          </p:val>
                                        </p:tav>
                                      </p:tavLst>
                                    </p:anim>
                                    <p:anim calcmode="lin" valueType="num">
                                      <p:cBhvr>
                                        <p:cTn id="24" dur="1000" fill="hold"/>
                                        <p:tgtEl>
                                          <p:spTgt spid="7172"/>
                                        </p:tgtEl>
                                        <p:attrNameLst>
                                          <p:attrName>ppt_h</p:attrName>
                                        </p:attrNameLst>
                                      </p:cBhvr>
                                      <p:tavLst>
                                        <p:tav tm="0">
                                          <p:val>
                                            <p:fltVal val="0.000000"/>
                                          </p:val>
                                        </p:tav>
                                        <p:tav tm="100000">
                                          <p:val>
                                            <p:strVal val="#ppt_h"/>
                                          </p:val>
                                        </p:tav>
                                      </p:tavLst>
                                    </p:anim>
                                    <p:anim calcmode="lin" valueType="num">
                                      <p:cBhvr>
                                        <p:cTn id="25" dur="1000" fill="hold"/>
                                        <p:tgtEl>
                                          <p:spTgt spid="7172"/>
                                        </p:tgtEl>
                                        <p:attrNameLst>
                                          <p:attrName>style.rotation</p:attrName>
                                        </p:attrNameLst>
                                      </p:cBhvr>
                                      <p:tavLst>
                                        <p:tav tm="0">
                                          <p:val>
                                            <p:fltVal val="90.000000"/>
                                          </p:val>
                                        </p:tav>
                                        <p:tav tm="100000">
                                          <p:val>
                                            <p:fltVal val="0.000000"/>
                                          </p:val>
                                        </p:tav>
                                      </p:tavLst>
                                    </p:anim>
                                    <p:animEffect transition="in" filter="fade">
                                      <p:cBhvr>
                                        <p:cTn id="26" dur="1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rect">
            <a:fillToRect l="100000" b="100000"/>
          </a:path>
          <a:tileRect t="-100000" r="-1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484120" y="244158"/>
            <a:ext cx="10972800" cy="1143000"/>
          </a:xfrm>
        </p:spPr>
        <p:txBody>
          <a:bodyPr/>
          <a:lstStyle/>
          <a:p>
            <a:r>
              <a:rPr lang="zh-CN" altLang="en-US">
                <a:solidFill>
                  <a:srgbClr val="FF0000"/>
                </a:solidFill>
              </a:rPr>
              <a:t>我们一起上课学习</a:t>
            </a:r>
            <a:endParaRPr lang="zh-CN" altLang="en-US">
              <a:solidFill>
                <a:srgbClr val="FF0000"/>
              </a:solidFill>
            </a:endParaRPr>
          </a:p>
        </p:txBody>
      </p:sp>
      <p:pic>
        <p:nvPicPr>
          <p:cNvPr id="4" name="内容占位符 3" descr="看学生写植物栽培日志"/>
          <p:cNvPicPr>
            <a:picLocks noGrp="1" noChangeAspect="1"/>
          </p:cNvPicPr>
          <p:nvPr>
            <p:ph idx="1"/>
          </p:nvPr>
        </p:nvPicPr>
        <p:blipFill>
          <a:blip r:embed="rId1"/>
          <a:stretch>
            <a:fillRect/>
          </a:stretch>
        </p:blipFill>
        <p:spPr>
          <a:xfrm>
            <a:off x="320040" y="61595"/>
            <a:ext cx="4898390" cy="6531610"/>
          </a:xfrm>
          <a:prstGeom prst="rect">
            <a:avLst/>
          </a:prstGeom>
        </p:spPr>
      </p:pic>
      <p:pic>
        <p:nvPicPr>
          <p:cNvPr id="5" name="图片 4" descr="在教室听课2017.3.22"/>
          <p:cNvPicPr>
            <a:picLocks noChangeAspect="1"/>
          </p:cNvPicPr>
          <p:nvPr/>
        </p:nvPicPr>
        <p:blipFill>
          <a:blip r:embed="rId2"/>
          <a:srcRect r="-509"/>
          <a:stretch>
            <a:fillRect/>
          </a:stretch>
        </p:blipFill>
        <p:spPr>
          <a:xfrm>
            <a:off x="5626735" y="1387475"/>
            <a:ext cx="3761105" cy="5379720"/>
          </a:xfrm>
          <a:prstGeom prst="rect">
            <a:avLst/>
          </a:prstGeom>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rect">
            <a:fillToRect l="100000" b="100000"/>
          </a:path>
          <a:tileRect t="-100000" r="-100000"/>
        </a:gradFill>
        <a:effectLst/>
      </p:bgPr>
    </p:bg>
    <p:spTree>
      <p:nvGrpSpPr>
        <p:cNvPr id="1" name=""/>
        <p:cNvGrpSpPr/>
        <p:nvPr/>
      </p:nvGrpSpPr>
      <p:grpSpPr>
        <a:xfrm>
          <a:off x="0" y="0"/>
          <a:ext cx="0" cy="0"/>
          <a:chOff x="0" y="0"/>
          <a:chExt cx="0" cy="0"/>
        </a:xfrm>
      </p:grpSpPr>
      <p:pic>
        <p:nvPicPr>
          <p:cNvPr id="5" name="图片 4" descr="和学生留影留念2017.4.12"/>
          <p:cNvPicPr>
            <a:picLocks noChangeAspect="1"/>
          </p:cNvPicPr>
          <p:nvPr/>
        </p:nvPicPr>
        <p:blipFill>
          <a:blip r:embed="rId1" cstate="print"/>
          <a:srcRect/>
          <a:stretch>
            <a:fillRect/>
          </a:stretch>
        </p:blipFill>
        <p:spPr>
          <a:xfrm>
            <a:off x="7259955" y="615950"/>
            <a:ext cx="4825365" cy="5370830"/>
          </a:xfrm>
          <a:prstGeom prst="rect">
            <a:avLst/>
          </a:prstGeom>
        </p:spPr>
      </p:pic>
      <p:pic>
        <p:nvPicPr>
          <p:cNvPr id="7" name="图片 6" descr="20170412与学生游戏"/>
          <p:cNvPicPr>
            <a:picLocks noChangeAspect="1"/>
          </p:cNvPicPr>
          <p:nvPr/>
        </p:nvPicPr>
        <p:blipFill>
          <a:blip r:embed="rId2"/>
          <a:stretch>
            <a:fillRect/>
          </a:stretch>
        </p:blipFill>
        <p:spPr>
          <a:xfrm>
            <a:off x="228600" y="615950"/>
            <a:ext cx="6909435" cy="5182235"/>
          </a:xfrm>
          <a:prstGeom prst="rect">
            <a:avLst/>
          </a:prstGeom>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73000"/>
                <a:lumOff val="27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一起</a:t>
            </a:r>
            <a:r>
              <a:rPr lang="zh-CN" altLang="en-US">
                <a:sym typeface="+mn-ea"/>
              </a:rPr>
              <a:t>下课</a:t>
            </a:r>
            <a:r>
              <a:rPr lang="zh-CN" altLang="en-US"/>
              <a:t>玩耍</a:t>
            </a:r>
            <a:endParaRPr lang="en-US" altLang="zh-CN"/>
          </a:p>
        </p:txBody>
      </p:sp>
      <p:pic>
        <p:nvPicPr>
          <p:cNvPr id="7" name="内容占位符 6" descr="2017.4.5  送路队"/>
          <p:cNvPicPr>
            <a:picLocks noGrp="1" noChangeAspect="1"/>
          </p:cNvPicPr>
          <p:nvPr>
            <p:ph idx="1"/>
          </p:nvPr>
        </p:nvPicPr>
        <p:blipFill>
          <a:blip r:embed="rId1"/>
          <a:stretch>
            <a:fillRect/>
          </a:stretch>
        </p:blipFill>
        <p:spPr>
          <a:xfrm>
            <a:off x="502920" y="1417955"/>
            <a:ext cx="6034405" cy="4526280"/>
          </a:xfrm>
          <a:prstGeom prst="rect">
            <a:avLst/>
          </a:prstGeom>
        </p:spPr>
      </p:pic>
      <p:pic>
        <p:nvPicPr>
          <p:cNvPr id="8" name="图片 7" descr="2017.4.5和学生聊天儿"/>
          <p:cNvPicPr>
            <a:picLocks noChangeAspect="1"/>
          </p:cNvPicPr>
          <p:nvPr/>
        </p:nvPicPr>
        <p:blipFill>
          <a:blip r:embed="rId2"/>
          <a:srcRect l="-336" r="-671" b="-14464"/>
          <a:stretch>
            <a:fillRect/>
          </a:stretch>
        </p:blipFill>
        <p:spPr>
          <a:xfrm>
            <a:off x="6537325" y="1417955"/>
            <a:ext cx="4587875" cy="5306695"/>
          </a:xfrm>
          <a:prstGeom prst="rect">
            <a:avLst/>
          </a:prstGeom>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87000"/>
                <a:lumOff val="13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rect">
            <a:fillToRect l="50000" t="50000" r="50000" b="50000"/>
          </a:path>
          <a:tileRect/>
        </a:gradFill>
        <a:effectLst/>
      </p:bgPr>
    </p:bg>
    <p:spTree>
      <p:nvGrpSpPr>
        <p:cNvPr id="1" name=""/>
        <p:cNvGrpSpPr/>
        <p:nvPr/>
      </p:nvGrpSpPr>
      <p:grpSpPr/>
      <p:pic>
        <p:nvPicPr>
          <p:cNvPr id="4" name="内容占位符 3" descr="20170412接受学生采访"/>
          <p:cNvPicPr>
            <a:picLocks noChangeAspect="1"/>
          </p:cNvPicPr>
          <p:nvPr>
            <p:ph idx="1"/>
          </p:nvPr>
        </p:nvPicPr>
        <p:blipFill>
          <a:blip r:embed="rId1"/>
          <a:stretch>
            <a:fillRect/>
          </a:stretch>
        </p:blipFill>
        <p:spPr>
          <a:xfrm>
            <a:off x="91440" y="137795"/>
            <a:ext cx="6034405" cy="4526280"/>
          </a:xfrm>
          <a:prstGeom prst="rect">
            <a:avLst/>
          </a:prstGeom>
        </p:spPr>
      </p:pic>
      <p:pic>
        <p:nvPicPr>
          <p:cNvPr id="6" name="图片 5" descr="课后与同学们交流"/>
          <p:cNvPicPr>
            <a:picLocks noChangeAspect="1"/>
          </p:cNvPicPr>
          <p:nvPr/>
        </p:nvPicPr>
        <p:blipFill>
          <a:blip r:embed="rId2"/>
          <a:stretch>
            <a:fillRect/>
          </a:stretch>
        </p:blipFill>
        <p:spPr>
          <a:xfrm>
            <a:off x="6348095" y="2727960"/>
            <a:ext cx="5013960" cy="3763645"/>
          </a:xfrm>
          <a:prstGeom prst="rect">
            <a:avLst/>
          </a:prstGeom>
        </p:spPr>
      </p:pic>
    </p:spTree>
  </p:cSld>
  <p:clrMapOvr>
    <a:masterClrMapping/>
  </p:clrMapOvr>
  <p:transition>
    <p:fade/>
  </p:transition>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866</Words>
  <Application>WPS 演示</Application>
  <PresentationFormat>自定义</PresentationFormat>
  <Paragraphs>46</Paragraphs>
  <Slides>16</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16</vt:i4>
      </vt:variant>
    </vt:vector>
  </HeadingPairs>
  <TitlesOfParts>
    <vt:vector size="23" baseType="lpstr">
      <vt:lpstr>Arial</vt:lpstr>
      <vt:lpstr>宋体</vt:lpstr>
      <vt:lpstr>Wingdings</vt:lpstr>
      <vt:lpstr>微软雅黑</vt:lpstr>
      <vt:lpstr>Calibri</vt:lpstr>
      <vt:lpstr>Lucida Sans Unicode</vt:lpstr>
      <vt:lpstr>默认设计模板</vt:lpstr>
      <vt:lpstr>2016～2017学年第二学期外语系 </vt:lpstr>
      <vt:lpstr>PowerPoint 演示文稿</vt:lpstr>
      <vt:lpstr>PowerPoint 演示文稿</vt:lpstr>
      <vt:lpstr>PowerPoint 演示文稿</vt:lpstr>
      <vt:lpstr>PowerPoint 演示文稿</vt:lpstr>
      <vt:lpstr>我们一起上课学习</vt:lpstr>
      <vt:lpstr>PowerPoint 演示文稿</vt:lpstr>
      <vt:lpstr>一起下课玩耍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苏苏的粑粑</dc:creator>
  <cp:lastModifiedBy>Administrator</cp:lastModifiedBy>
  <cp:revision>23</cp:revision>
  <dcterms:created xsi:type="dcterms:W3CDTF">2017-04-12T10:02:00Z</dcterms:created>
  <dcterms:modified xsi:type="dcterms:W3CDTF">2017-04-17T14:33:05Z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